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6" r:id="rId4"/>
  </p:sldMasterIdLst>
  <p:notesMasterIdLst>
    <p:notesMasterId r:id="rId17"/>
  </p:notesMasterIdLst>
  <p:sldIdLst>
    <p:sldId id="308" r:id="rId5"/>
    <p:sldId id="274" r:id="rId6"/>
    <p:sldId id="309" r:id="rId7"/>
    <p:sldId id="310" r:id="rId8"/>
    <p:sldId id="311" r:id="rId9"/>
    <p:sldId id="312" r:id="rId10"/>
    <p:sldId id="313" r:id="rId11"/>
    <p:sldId id="314" r:id="rId12"/>
    <p:sldId id="315" r:id="rId13"/>
    <p:sldId id="316" r:id="rId14"/>
    <p:sldId id="317" r:id="rId15"/>
    <p:sldId id="318"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5381"/>
    <a:srgbClr val="595959"/>
    <a:srgbClr val="C6D630"/>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0CD60B-795C-4BD9-A88D-3753B641BF72}" v="15" dt="2020-11-18T18:55:35.7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6" d="100"/>
          <a:sy n="86" d="100"/>
        </p:scale>
        <p:origin x="562" y="58"/>
      </p:cViewPr>
      <p:guideLst/>
    </p:cSldViewPr>
  </p:slideViewPr>
  <p:notesTextViewPr>
    <p:cViewPr>
      <p:scale>
        <a:sx n="1" d="1"/>
        <a:sy n="1" d="1"/>
      </p:scale>
      <p:origin x="0" y="0"/>
    </p:cViewPr>
  </p:notesTextViewPr>
  <p:notesViewPr>
    <p:cSldViewPr snapToGrid="0">
      <p:cViewPr varScale="1">
        <p:scale>
          <a:sx n="65" d="100"/>
          <a:sy n="65" d="100"/>
        </p:scale>
        <p:origin x="3154"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becca Vicknair Lewis" userId="8e3c99b7055ae3b5" providerId="LiveId" clId="{C50CD60B-795C-4BD9-A88D-3753B641BF72}"/>
    <pc:docChg chg="custSel modSld">
      <pc:chgData name="Rebecca Vicknair Lewis" userId="8e3c99b7055ae3b5" providerId="LiveId" clId="{C50CD60B-795C-4BD9-A88D-3753B641BF72}" dt="2020-11-18T18:55:35.762" v="71"/>
      <pc:docMkLst>
        <pc:docMk/>
      </pc:docMkLst>
      <pc:sldChg chg="addSp modSp modNotes">
        <pc:chgData name="Rebecca Vicknair Lewis" userId="8e3c99b7055ae3b5" providerId="LiveId" clId="{C50CD60B-795C-4BD9-A88D-3753B641BF72}" dt="2020-11-18T18:43:56.383" v="57"/>
        <pc:sldMkLst>
          <pc:docMk/>
          <pc:sldMk cId="1205248810" sldId="274"/>
        </pc:sldMkLst>
        <pc:picChg chg="add mod">
          <ac:chgData name="Rebecca Vicknair Lewis" userId="8e3c99b7055ae3b5" providerId="LiveId" clId="{C50CD60B-795C-4BD9-A88D-3753B641BF72}" dt="2020-11-18T18:43:56.383" v="57"/>
          <ac:picMkLst>
            <pc:docMk/>
            <pc:sldMk cId="1205248810" sldId="274"/>
            <ac:picMk id="3" creationId="{8B12158B-876C-4F02-B47B-92211F5D62B1}"/>
          </ac:picMkLst>
        </pc:picChg>
      </pc:sldChg>
      <pc:sldChg chg="addSp modSp modNotes">
        <pc:chgData name="Rebecca Vicknair Lewis" userId="8e3c99b7055ae3b5" providerId="LiveId" clId="{C50CD60B-795C-4BD9-A88D-3753B641BF72}" dt="2020-11-18T18:44:43.905" v="58"/>
        <pc:sldMkLst>
          <pc:docMk/>
          <pc:sldMk cId="1309054908" sldId="309"/>
        </pc:sldMkLst>
        <pc:picChg chg="add mod">
          <ac:chgData name="Rebecca Vicknair Lewis" userId="8e3c99b7055ae3b5" providerId="LiveId" clId="{C50CD60B-795C-4BD9-A88D-3753B641BF72}" dt="2020-11-18T18:44:43.905" v="58"/>
          <ac:picMkLst>
            <pc:docMk/>
            <pc:sldMk cId="1309054908" sldId="309"/>
            <ac:picMk id="2" creationId="{EE6FBDB5-04FD-4194-9049-4BD3FF0B98EA}"/>
          </ac:picMkLst>
        </pc:picChg>
      </pc:sldChg>
      <pc:sldChg chg="addSp delSp modSp modTransition modAnim modNotes">
        <pc:chgData name="Rebecca Vicknair Lewis" userId="8e3c99b7055ae3b5" providerId="LiveId" clId="{C50CD60B-795C-4BD9-A88D-3753B641BF72}" dt="2020-11-18T18:46:29.952" v="61"/>
        <pc:sldMkLst>
          <pc:docMk/>
          <pc:sldMk cId="3565057968" sldId="310"/>
        </pc:sldMkLst>
        <pc:picChg chg="add del mod">
          <ac:chgData name="Rebecca Vicknair Lewis" userId="8e3c99b7055ae3b5" providerId="LiveId" clId="{C50CD60B-795C-4BD9-A88D-3753B641BF72}" dt="2020-11-18T18:45:46.304" v="60"/>
          <ac:picMkLst>
            <pc:docMk/>
            <pc:sldMk cId="3565057968" sldId="310"/>
            <ac:picMk id="2" creationId="{4B1D753A-45B7-4A79-8551-5600C4017B13}"/>
          </ac:picMkLst>
        </pc:picChg>
        <pc:picChg chg="add mod">
          <ac:chgData name="Rebecca Vicknair Lewis" userId="8e3c99b7055ae3b5" providerId="LiveId" clId="{C50CD60B-795C-4BD9-A88D-3753B641BF72}" dt="2020-11-18T18:46:29.952" v="61"/>
          <ac:picMkLst>
            <pc:docMk/>
            <pc:sldMk cId="3565057968" sldId="310"/>
            <ac:picMk id="3" creationId="{6FED1B79-768C-420D-90F8-1787E3E451DB}"/>
          </ac:picMkLst>
        </pc:picChg>
      </pc:sldChg>
      <pc:sldChg chg="addSp modSp mod modNotes">
        <pc:chgData name="Rebecca Vicknair Lewis" userId="8e3c99b7055ae3b5" providerId="LiveId" clId="{C50CD60B-795C-4BD9-A88D-3753B641BF72}" dt="2020-11-18T18:47:31.394" v="62"/>
        <pc:sldMkLst>
          <pc:docMk/>
          <pc:sldMk cId="399772884" sldId="311"/>
        </pc:sldMkLst>
        <pc:spChg chg="mod">
          <ac:chgData name="Rebecca Vicknair Lewis" userId="8e3c99b7055ae3b5" providerId="LiveId" clId="{C50CD60B-795C-4BD9-A88D-3753B641BF72}" dt="2020-11-15T22:34:37.562" v="39" actId="20577"/>
          <ac:spMkLst>
            <pc:docMk/>
            <pc:sldMk cId="399772884" sldId="311"/>
            <ac:spMk id="23" creationId="{3E3895A0-88D2-46B1-B760-53C6DB41C53A}"/>
          </ac:spMkLst>
        </pc:spChg>
        <pc:picChg chg="add mod">
          <ac:chgData name="Rebecca Vicknair Lewis" userId="8e3c99b7055ae3b5" providerId="LiveId" clId="{C50CD60B-795C-4BD9-A88D-3753B641BF72}" dt="2020-11-18T18:47:31.394" v="62"/>
          <ac:picMkLst>
            <pc:docMk/>
            <pc:sldMk cId="399772884" sldId="311"/>
            <ac:picMk id="2" creationId="{7D72F668-EB05-48BE-8988-0546C16A7E61}"/>
          </ac:picMkLst>
        </pc:picChg>
      </pc:sldChg>
      <pc:sldChg chg="addSp modSp modNotes">
        <pc:chgData name="Rebecca Vicknair Lewis" userId="8e3c99b7055ae3b5" providerId="LiveId" clId="{C50CD60B-795C-4BD9-A88D-3753B641BF72}" dt="2020-11-18T18:48:33.350" v="63"/>
        <pc:sldMkLst>
          <pc:docMk/>
          <pc:sldMk cId="3711038121" sldId="312"/>
        </pc:sldMkLst>
        <pc:picChg chg="add mod">
          <ac:chgData name="Rebecca Vicknair Lewis" userId="8e3c99b7055ae3b5" providerId="LiveId" clId="{C50CD60B-795C-4BD9-A88D-3753B641BF72}" dt="2020-11-18T18:48:33.350" v="63"/>
          <ac:picMkLst>
            <pc:docMk/>
            <pc:sldMk cId="3711038121" sldId="312"/>
            <ac:picMk id="2" creationId="{9F2A903A-9A55-4B25-B13B-B8BD71D5320A}"/>
          </ac:picMkLst>
        </pc:picChg>
      </pc:sldChg>
      <pc:sldChg chg="addSp delSp modSp modTransition modAnim modNotes">
        <pc:chgData name="Rebecca Vicknair Lewis" userId="8e3c99b7055ae3b5" providerId="LiveId" clId="{C50CD60B-795C-4BD9-A88D-3753B641BF72}" dt="2020-11-18T18:50:24.673" v="66"/>
        <pc:sldMkLst>
          <pc:docMk/>
          <pc:sldMk cId="537534042" sldId="313"/>
        </pc:sldMkLst>
        <pc:picChg chg="add del mod">
          <ac:chgData name="Rebecca Vicknair Lewis" userId="8e3c99b7055ae3b5" providerId="LiveId" clId="{C50CD60B-795C-4BD9-A88D-3753B641BF72}" dt="2020-11-18T18:50:03.906" v="65"/>
          <ac:picMkLst>
            <pc:docMk/>
            <pc:sldMk cId="537534042" sldId="313"/>
            <ac:picMk id="6" creationId="{F2AE2E1D-F870-4362-946D-D37271F6D946}"/>
          </ac:picMkLst>
        </pc:picChg>
        <pc:picChg chg="add mod">
          <ac:chgData name="Rebecca Vicknair Lewis" userId="8e3c99b7055ae3b5" providerId="LiveId" clId="{C50CD60B-795C-4BD9-A88D-3753B641BF72}" dt="2020-11-18T18:50:24.673" v="66"/>
          <ac:picMkLst>
            <pc:docMk/>
            <pc:sldMk cId="537534042" sldId="313"/>
            <ac:picMk id="7" creationId="{DEB453E3-D5EA-4402-86E8-AF9A451F0BFE}"/>
          </ac:picMkLst>
        </pc:picChg>
      </pc:sldChg>
      <pc:sldChg chg="addSp modSp modNotes">
        <pc:chgData name="Rebecca Vicknair Lewis" userId="8e3c99b7055ae3b5" providerId="LiveId" clId="{C50CD60B-795C-4BD9-A88D-3753B641BF72}" dt="2020-11-18T18:51:26.219" v="67"/>
        <pc:sldMkLst>
          <pc:docMk/>
          <pc:sldMk cId="3497622016" sldId="314"/>
        </pc:sldMkLst>
        <pc:picChg chg="add mod">
          <ac:chgData name="Rebecca Vicknair Lewis" userId="8e3c99b7055ae3b5" providerId="LiveId" clId="{C50CD60B-795C-4BD9-A88D-3753B641BF72}" dt="2020-11-18T18:51:26.219" v="67"/>
          <ac:picMkLst>
            <pc:docMk/>
            <pc:sldMk cId="3497622016" sldId="314"/>
            <ac:picMk id="2" creationId="{258649DE-FA77-4712-8DB2-6DE0CC0BD9F8}"/>
          </ac:picMkLst>
        </pc:picChg>
      </pc:sldChg>
      <pc:sldChg chg="addSp modSp modNotes">
        <pc:chgData name="Rebecca Vicknair Lewis" userId="8e3c99b7055ae3b5" providerId="LiveId" clId="{C50CD60B-795C-4BD9-A88D-3753B641BF72}" dt="2020-11-18T18:52:56.624" v="68"/>
        <pc:sldMkLst>
          <pc:docMk/>
          <pc:sldMk cId="3910605693" sldId="315"/>
        </pc:sldMkLst>
        <pc:picChg chg="add mod">
          <ac:chgData name="Rebecca Vicknair Lewis" userId="8e3c99b7055ae3b5" providerId="LiveId" clId="{C50CD60B-795C-4BD9-A88D-3753B641BF72}" dt="2020-11-18T18:52:56.624" v="68"/>
          <ac:picMkLst>
            <pc:docMk/>
            <pc:sldMk cId="3910605693" sldId="315"/>
            <ac:picMk id="2" creationId="{AF042255-38C8-438A-92B7-92D8818EA5B5}"/>
          </ac:picMkLst>
        </pc:picChg>
      </pc:sldChg>
      <pc:sldChg chg="addSp modSp modNotes">
        <pc:chgData name="Rebecca Vicknair Lewis" userId="8e3c99b7055ae3b5" providerId="LiveId" clId="{C50CD60B-795C-4BD9-A88D-3753B641BF72}" dt="2020-11-18T18:53:53.262" v="69"/>
        <pc:sldMkLst>
          <pc:docMk/>
          <pc:sldMk cId="2202820127" sldId="316"/>
        </pc:sldMkLst>
        <pc:picChg chg="add mod">
          <ac:chgData name="Rebecca Vicknair Lewis" userId="8e3c99b7055ae3b5" providerId="LiveId" clId="{C50CD60B-795C-4BD9-A88D-3753B641BF72}" dt="2020-11-18T18:53:53.262" v="69"/>
          <ac:picMkLst>
            <pc:docMk/>
            <pc:sldMk cId="2202820127" sldId="316"/>
            <ac:picMk id="2" creationId="{13194360-88A9-41BE-89AB-4461F6D2D5CC}"/>
          </ac:picMkLst>
        </pc:picChg>
      </pc:sldChg>
      <pc:sldChg chg="addSp modSp modNotes">
        <pc:chgData name="Rebecca Vicknair Lewis" userId="8e3c99b7055ae3b5" providerId="LiveId" clId="{C50CD60B-795C-4BD9-A88D-3753B641BF72}" dt="2020-11-18T18:54:40.922" v="70"/>
        <pc:sldMkLst>
          <pc:docMk/>
          <pc:sldMk cId="939057085" sldId="317"/>
        </pc:sldMkLst>
        <pc:picChg chg="add mod">
          <ac:chgData name="Rebecca Vicknair Lewis" userId="8e3c99b7055ae3b5" providerId="LiveId" clId="{C50CD60B-795C-4BD9-A88D-3753B641BF72}" dt="2020-11-18T18:54:40.922" v="70"/>
          <ac:picMkLst>
            <pc:docMk/>
            <pc:sldMk cId="939057085" sldId="317"/>
            <ac:picMk id="2" creationId="{167370AF-C240-499F-B9AC-92F902ECCDBC}"/>
          </ac:picMkLst>
        </pc:picChg>
      </pc:sldChg>
      <pc:sldChg chg="addSp modSp modNotes">
        <pc:chgData name="Rebecca Vicknair Lewis" userId="8e3c99b7055ae3b5" providerId="LiveId" clId="{C50CD60B-795C-4BD9-A88D-3753B641BF72}" dt="2020-11-18T18:55:35.762" v="71"/>
        <pc:sldMkLst>
          <pc:docMk/>
          <pc:sldMk cId="1190323528" sldId="318"/>
        </pc:sldMkLst>
        <pc:picChg chg="add mod">
          <ac:chgData name="Rebecca Vicknair Lewis" userId="8e3c99b7055ae3b5" providerId="LiveId" clId="{C50CD60B-795C-4BD9-A88D-3753B641BF72}" dt="2020-11-18T18:55:35.762" v="71"/>
          <ac:picMkLst>
            <pc:docMk/>
            <pc:sldMk cId="1190323528" sldId="318"/>
            <ac:picMk id="4" creationId="{F543E6FE-8B99-4461-8CCA-B8E14B4739E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8DDDEA-63BC-40A0-8BC0-D6413F38691F}" type="datetimeFigureOut">
              <a:rPr lang="en-US" smtClean="0"/>
              <a:t>11/15/2020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06F76E-E60C-4C54-B47A-C2C406EC8F72}" type="slidenum">
              <a:rPr lang="en-US" smtClean="0"/>
              <a:t>‹#›</a:t>
            </a:fld>
            <a:endParaRPr lang="en-US" dirty="0"/>
          </a:p>
        </p:txBody>
      </p:sp>
    </p:spTree>
    <p:extLst>
      <p:ext uri="{BB962C8B-B14F-4D97-AF65-F5344CB8AC3E}">
        <p14:creationId xmlns:p14="http://schemas.microsoft.com/office/powerpoint/2010/main" val="2987483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Here at the Louisiana SPCA, we frequently get this question…</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Are you a No-Kill Shelter?</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Answering that question is not as easy as you think.</a:t>
            </a:r>
          </a:p>
          <a:p>
            <a:endParaRPr lang="en-US" dirty="0"/>
          </a:p>
        </p:txBody>
      </p:sp>
      <p:sp>
        <p:nvSpPr>
          <p:cNvPr id="4" name="Slide Number Placeholder 3"/>
          <p:cNvSpPr>
            <a:spLocks noGrp="1"/>
          </p:cNvSpPr>
          <p:nvPr>
            <p:ph type="sldNum" sz="quarter" idx="5"/>
          </p:nvPr>
        </p:nvSpPr>
        <p:spPr/>
        <p:txBody>
          <a:bodyPr/>
          <a:lstStyle/>
          <a:p>
            <a:fld id="{4306F76E-E60C-4C54-B47A-C2C406EC8F72}" type="slidenum">
              <a:rPr lang="en-US" smtClean="0"/>
              <a:t>2</a:t>
            </a:fld>
            <a:endParaRPr lang="en-US" dirty="0"/>
          </a:p>
        </p:txBody>
      </p:sp>
    </p:spTree>
    <p:extLst>
      <p:ext uri="{BB962C8B-B14F-4D97-AF65-F5344CB8AC3E}">
        <p14:creationId xmlns:p14="http://schemas.microsoft.com/office/powerpoint/2010/main" val="1675137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Looking into the future, we are projected to surpass the 90% no-kill minimum number of lives saved in 2021.</a:t>
            </a:r>
          </a:p>
          <a:p>
            <a:endParaRPr lang="en-US" dirty="0"/>
          </a:p>
        </p:txBody>
      </p:sp>
      <p:sp>
        <p:nvSpPr>
          <p:cNvPr id="4" name="Slide Number Placeholder 3"/>
          <p:cNvSpPr>
            <a:spLocks noGrp="1"/>
          </p:cNvSpPr>
          <p:nvPr>
            <p:ph type="sldNum" sz="quarter" idx="5"/>
          </p:nvPr>
        </p:nvSpPr>
        <p:spPr/>
        <p:txBody>
          <a:bodyPr/>
          <a:lstStyle/>
          <a:p>
            <a:fld id="{4306F76E-E60C-4C54-B47A-C2C406EC8F72}" type="slidenum">
              <a:rPr lang="en-US" smtClean="0"/>
              <a:t>11</a:t>
            </a:fld>
            <a:endParaRPr lang="en-US" dirty="0"/>
          </a:p>
        </p:txBody>
      </p:sp>
    </p:spTree>
    <p:extLst>
      <p:ext uri="{BB962C8B-B14F-4D97-AF65-F5344CB8AC3E}">
        <p14:creationId xmlns:p14="http://schemas.microsoft.com/office/powerpoint/2010/main" val="3960507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So again, we ask the question… Are you a no-kill? The progress made by the Louisiana SPCA in the animal community cannot be summarized by a yes or no answer. The answer is that we are not a no-kill, but better.  We are working towards a goal to zero homeless and unwanted animals who need our help.</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US" dirty="0"/>
          </a:p>
        </p:txBody>
      </p:sp>
      <p:sp>
        <p:nvSpPr>
          <p:cNvPr id="4" name="Slide Number Placeholder 3"/>
          <p:cNvSpPr>
            <a:spLocks noGrp="1"/>
          </p:cNvSpPr>
          <p:nvPr>
            <p:ph type="sldNum" sz="quarter" idx="5"/>
          </p:nvPr>
        </p:nvSpPr>
        <p:spPr/>
        <p:txBody>
          <a:bodyPr/>
          <a:lstStyle/>
          <a:p>
            <a:fld id="{4306F76E-E60C-4C54-B47A-C2C406EC8F72}" type="slidenum">
              <a:rPr lang="en-US" smtClean="0"/>
              <a:t>12</a:t>
            </a:fld>
            <a:endParaRPr lang="en-US" dirty="0"/>
          </a:p>
        </p:txBody>
      </p:sp>
    </p:spTree>
    <p:extLst>
      <p:ext uri="{BB962C8B-B14F-4D97-AF65-F5344CB8AC3E}">
        <p14:creationId xmlns:p14="http://schemas.microsoft.com/office/powerpoint/2010/main" val="4231767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Did you know a shelter can earn the label of “no-kill” as long as no more than 10% of the animals in their care are euthanized?  It seems that even no-kill shelters are not actually no kill.</a:t>
            </a:r>
          </a:p>
          <a:p>
            <a:endParaRPr lang="en-US" dirty="0"/>
          </a:p>
        </p:txBody>
      </p:sp>
      <p:sp>
        <p:nvSpPr>
          <p:cNvPr id="4" name="Slide Number Placeholder 3"/>
          <p:cNvSpPr>
            <a:spLocks noGrp="1"/>
          </p:cNvSpPr>
          <p:nvPr>
            <p:ph type="sldNum" sz="quarter" idx="5"/>
          </p:nvPr>
        </p:nvSpPr>
        <p:spPr/>
        <p:txBody>
          <a:bodyPr/>
          <a:lstStyle/>
          <a:p>
            <a:fld id="{4306F76E-E60C-4C54-B47A-C2C406EC8F72}" type="slidenum">
              <a:rPr lang="en-US" smtClean="0"/>
              <a:t>3</a:t>
            </a:fld>
            <a:endParaRPr lang="en-US" dirty="0"/>
          </a:p>
        </p:txBody>
      </p:sp>
    </p:spTree>
    <p:extLst>
      <p:ext uri="{BB962C8B-B14F-4D97-AF65-F5344CB8AC3E}">
        <p14:creationId xmlns:p14="http://schemas.microsoft.com/office/powerpoint/2010/main" val="5383044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In 2019, 84% of the 4869 animals who became a resident of our shelter were either adopted into their forever home, transported to a partner shelter for adoption, or reunited with their owner.  Not to shabby but not quite a no-kill.  12% of animals were humanely euthanized and 4% of animals had an outcome that was not through a placement program or euthanasia.</a:t>
            </a:r>
          </a:p>
          <a:p>
            <a:endParaRPr lang="en-US" dirty="0"/>
          </a:p>
        </p:txBody>
      </p:sp>
      <p:sp>
        <p:nvSpPr>
          <p:cNvPr id="4" name="Slide Number Placeholder 3"/>
          <p:cNvSpPr>
            <a:spLocks noGrp="1"/>
          </p:cNvSpPr>
          <p:nvPr>
            <p:ph type="sldNum" sz="quarter" idx="5"/>
          </p:nvPr>
        </p:nvSpPr>
        <p:spPr/>
        <p:txBody>
          <a:bodyPr/>
          <a:lstStyle/>
          <a:p>
            <a:fld id="{4306F76E-E60C-4C54-B47A-C2C406EC8F72}" type="slidenum">
              <a:rPr lang="en-US" smtClean="0"/>
              <a:t>4</a:t>
            </a:fld>
            <a:endParaRPr lang="en-US" dirty="0"/>
          </a:p>
        </p:txBody>
      </p:sp>
    </p:spTree>
    <p:extLst>
      <p:ext uri="{BB962C8B-B14F-4D97-AF65-F5344CB8AC3E}">
        <p14:creationId xmlns:p14="http://schemas.microsoft.com/office/powerpoint/2010/main" val="3610145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The rate of animals who found their homes increased 18% since 2015 despite the fact that the number of animals turned in to the shelter decreased overall.</a:t>
            </a:r>
          </a:p>
          <a:p>
            <a:endParaRPr lang="en-US" dirty="0"/>
          </a:p>
        </p:txBody>
      </p:sp>
      <p:sp>
        <p:nvSpPr>
          <p:cNvPr id="4" name="Slide Number Placeholder 3"/>
          <p:cNvSpPr>
            <a:spLocks noGrp="1"/>
          </p:cNvSpPr>
          <p:nvPr>
            <p:ph type="sldNum" sz="quarter" idx="5"/>
          </p:nvPr>
        </p:nvSpPr>
        <p:spPr/>
        <p:txBody>
          <a:bodyPr/>
          <a:lstStyle/>
          <a:p>
            <a:fld id="{4306F76E-E60C-4C54-B47A-C2C406EC8F72}" type="slidenum">
              <a:rPr lang="en-US" smtClean="0"/>
              <a:t>5</a:t>
            </a:fld>
            <a:endParaRPr lang="en-US" dirty="0"/>
          </a:p>
        </p:txBody>
      </p:sp>
    </p:spTree>
    <p:extLst>
      <p:ext uri="{BB962C8B-B14F-4D97-AF65-F5344CB8AC3E}">
        <p14:creationId xmlns:p14="http://schemas.microsoft.com/office/powerpoint/2010/main" val="2140557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 closer look at the 583 animals humanely euthanized reveals that 87% of those animals were classified as unhealthy and untreatable meaning they had severe medical conditions and irreparable behavior issues that could not be resolved.  Out of the remaining animals only 12% were not considered healthy but had conditions that could be rehabilitated or managed. Only 3 out of all animals euthanized were considered healthy.</a:t>
            </a:r>
          </a:p>
          <a:p>
            <a:endParaRPr lang="en-US" dirty="0"/>
          </a:p>
        </p:txBody>
      </p:sp>
      <p:sp>
        <p:nvSpPr>
          <p:cNvPr id="4" name="Slide Number Placeholder 3"/>
          <p:cNvSpPr>
            <a:spLocks noGrp="1"/>
          </p:cNvSpPr>
          <p:nvPr>
            <p:ph type="sldNum" sz="quarter" idx="5"/>
          </p:nvPr>
        </p:nvSpPr>
        <p:spPr/>
        <p:txBody>
          <a:bodyPr/>
          <a:lstStyle/>
          <a:p>
            <a:fld id="{4306F76E-E60C-4C54-B47A-C2C406EC8F72}" type="slidenum">
              <a:rPr lang="en-US" smtClean="0"/>
              <a:t>6</a:t>
            </a:fld>
            <a:endParaRPr lang="en-US" dirty="0"/>
          </a:p>
        </p:txBody>
      </p:sp>
    </p:spTree>
    <p:extLst>
      <p:ext uri="{BB962C8B-B14F-4D97-AF65-F5344CB8AC3E}">
        <p14:creationId xmlns:p14="http://schemas.microsoft.com/office/powerpoint/2010/main" val="2963097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The rate of animals who were euthanized decreased by 54% since 2015, an even steeper rate of change than the increase an in animals who found homes.</a:t>
            </a:r>
          </a:p>
          <a:p>
            <a:endParaRPr lang="en-US" dirty="0"/>
          </a:p>
        </p:txBody>
      </p:sp>
      <p:sp>
        <p:nvSpPr>
          <p:cNvPr id="4" name="Slide Number Placeholder 3"/>
          <p:cNvSpPr>
            <a:spLocks noGrp="1"/>
          </p:cNvSpPr>
          <p:nvPr>
            <p:ph type="sldNum" sz="quarter" idx="5"/>
          </p:nvPr>
        </p:nvSpPr>
        <p:spPr/>
        <p:txBody>
          <a:bodyPr/>
          <a:lstStyle/>
          <a:p>
            <a:fld id="{4306F76E-E60C-4C54-B47A-C2C406EC8F72}" type="slidenum">
              <a:rPr lang="en-US" smtClean="0"/>
              <a:t>7</a:t>
            </a:fld>
            <a:endParaRPr lang="en-US" dirty="0"/>
          </a:p>
        </p:txBody>
      </p:sp>
    </p:spTree>
    <p:extLst>
      <p:ext uri="{BB962C8B-B14F-4D97-AF65-F5344CB8AC3E}">
        <p14:creationId xmlns:p14="http://schemas.microsoft.com/office/powerpoint/2010/main" val="716794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Besides increasing the number of animals finding their forever homes and decreasing the number of animals being humanely euthanized, the Louisiana SPCA is also working towards reducing the number of unwanted and homeless animals that need our support in the first place through our humane education programs, low-cost community veterinary services and high volume spay-neuter initiative.</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Since 2015, the number of animals who became a resident at the shelter decreased 34%.</a:t>
            </a:r>
          </a:p>
          <a:p>
            <a:endParaRPr lang="en-US" dirty="0"/>
          </a:p>
        </p:txBody>
      </p:sp>
      <p:sp>
        <p:nvSpPr>
          <p:cNvPr id="4" name="Slide Number Placeholder 3"/>
          <p:cNvSpPr>
            <a:spLocks noGrp="1"/>
          </p:cNvSpPr>
          <p:nvPr>
            <p:ph type="sldNum" sz="quarter" idx="5"/>
          </p:nvPr>
        </p:nvSpPr>
        <p:spPr/>
        <p:txBody>
          <a:bodyPr/>
          <a:lstStyle/>
          <a:p>
            <a:fld id="{4306F76E-E60C-4C54-B47A-C2C406EC8F72}" type="slidenum">
              <a:rPr lang="en-US" smtClean="0"/>
              <a:t>8</a:t>
            </a:fld>
            <a:endParaRPr lang="en-US" dirty="0"/>
          </a:p>
        </p:txBody>
      </p:sp>
    </p:spTree>
    <p:extLst>
      <p:ext uri="{BB962C8B-B14F-4D97-AF65-F5344CB8AC3E}">
        <p14:creationId xmlns:p14="http://schemas.microsoft.com/office/powerpoint/2010/main" val="1019418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Let’s recap….</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the number of animals who need help are going down, the number of animals being saved is going up and the number of animals being humanely euthanized is going down exponentially.  That sounds pretty impressive.</a:t>
            </a:r>
          </a:p>
          <a:p>
            <a:endParaRPr lang="en-US" dirty="0"/>
          </a:p>
        </p:txBody>
      </p:sp>
      <p:sp>
        <p:nvSpPr>
          <p:cNvPr id="4" name="Slide Number Placeholder 3"/>
          <p:cNvSpPr>
            <a:spLocks noGrp="1"/>
          </p:cNvSpPr>
          <p:nvPr>
            <p:ph type="sldNum" sz="quarter" idx="5"/>
          </p:nvPr>
        </p:nvSpPr>
        <p:spPr/>
        <p:txBody>
          <a:bodyPr/>
          <a:lstStyle/>
          <a:p>
            <a:fld id="{4306F76E-E60C-4C54-B47A-C2C406EC8F72}" type="slidenum">
              <a:rPr lang="en-US" smtClean="0"/>
              <a:t>9</a:t>
            </a:fld>
            <a:endParaRPr lang="en-US" dirty="0"/>
          </a:p>
        </p:txBody>
      </p:sp>
    </p:spTree>
    <p:extLst>
      <p:ext uri="{BB962C8B-B14F-4D97-AF65-F5344CB8AC3E}">
        <p14:creationId xmlns:p14="http://schemas.microsoft.com/office/powerpoint/2010/main" val="1731085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To quantify this impact, we can look at the number of lives saved for every animal humanely euthanized.  In 2015, that number was 2.6.  In just five years, the Louisiana SPCA has improved that to 6.7 animals saved for every 1 euthanized, an increase of 160%.</a:t>
            </a:r>
          </a:p>
          <a:p>
            <a:endParaRPr lang="en-US" dirty="0"/>
          </a:p>
        </p:txBody>
      </p:sp>
      <p:sp>
        <p:nvSpPr>
          <p:cNvPr id="4" name="Slide Number Placeholder 3"/>
          <p:cNvSpPr>
            <a:spLocks noGrp="1"/>
          </p:cNvSpPr>
          <p:nvPr>
            <p:ph type="sldNum" sz="quarter" idx="5"/>
          </p:nvPr>
        </p:nvSpPr>
        <p:spPr/>
        <p:txBody>
          <a:bodyPr/>
          <a:lstStyle/>
          <a:p>
            <a:fld id="{4306F76E-E60C-4C54-B47A-C2C406EC8F72}" type="slidenum">
              <a:rPr lang="en-US" smtClean="0"/>
              <a:t>10</a:t>
            </a:fld>
            <a:endParaRPr lang="en-US" dirty="0"/>
          </a:p>
        </p:txBody>
      </p:sp>
    </p:spTree>
    <p:extLst>
      <p:ext uri="{BB962C8B-B14F-4D97-AF65-F5344CB8AC3E}">
        <p14:creationId xmlns:p14="http://schemas.microsoft.com/office/powerpoint/2010/main" val="2125268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469CC-F6B6-483C-9573-E1A34D2D7E47}"/>
              </a:ext>
            </a:extLst>
          </p:cNvPr>
          <p:cNvSpPr>
            <a:spLocks noGrp="1"/>
          </p:cNvSpPr>
          <p:nvPr>
            <p:ph type="title"/>
          </p:nvPr>
        </p:nvSpPr>
        <p:spPr>
          <a:xfrm>
            <a:off x="838200" y="365001"/>
            <a:ext cx="10515600" cy="358304"/>
          </a:xfrm>
          <a:prstGeom prst="rect">
            <a:avLst/>
          </a:prstGeom>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83695643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11/15/2020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272157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F53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6491446"/>
      </p:ext>
    </p:extLst>
  </p:cSld>
  <p:clrMap bg1="dk1" tx1="lt1" bg2="dk2" tx2="lt2" accent1="accent1" accent2="accent2" accent3="accent3" accent4="accent4" accent5="accent5" accent6="accent6" hlink="hlink" folHlink="folHlink"/>
  <p:sldLayoutIdLst>
    <p:sldLayoutId id="2147483707" r:id="rId1"/>
    <p:sldLayoutId id="2147483708" r:id="rId2"/>
  </p:sldLayoutIdLst>
  <p:hf sldNum="0" hdr="0" ftr="0" dt="0"/>
  <p:txStyles>
    <p:titleStyle>
      <a:lvl1pPr algn="l" defTabSz="514368" rtl="0" eaLnBrk="1" latinLnBrk="0" hangingPunct="1">
        <a:lnSpc>
          <a:spcPct val="90000"/>
        </a:lnSpc>
        <a:spcBef>
          <a:spcPct val="0"/>
        </a:spcBef>
        <a:buNone/>
        <a:defRPr sz="2475" kern="1200">
          <a:solidFill>
            <a:schemeClr val="tx1"/>
          </a:solidFill>
          <a:latin typeface="+mj-lt"/>
          <a:ea typeface="+mj-ea"/>
          <a:cs typeface="+mj-cs"/>
        </a:defRPr>
      </a:lvl1pPr>
    </p:titleStyle>
    <p:bodyStyle>
      <a:lvl1pPr marL="128592" indent="-128592" algn="l" defTabSz="514368" rtl="0" eaLnBrk="1" latinLnBrk="0" hangingPunct="1">
        <a:lnSpc>
          <a:spcPct val="90000"/>
        </a:lnSpc>
        <a:spcBef>
          <a:spcPts val="562"/>
        </a:spcBef>
        <a:buFont typeface="Arial" panose="020B0604020202020204" pitchFamily="34" charset="0"/>
        <a:buChar char="•"/>
        <a:defRPr sz="1575" kern="1200">
          <a:solidFill>
            <a:schemeClr val="tx1"/>
          </a:solidFill>
          <a:latin typeface="+mn-lt"/>
          <a:ea typeface="+mn-ea"/>
          <a:cs typeface="+mn-cs"/>
        </a:defRPr>
      </a:lvl1pPr>
      <a:lvl2pPr marL="385776" indent="-128592" algn="l" defTabSz="514368"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60" indent="-128592" algn="l" defTabSz="514368"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143" indent="-128592" algn="l" defTabSz="514368"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327" indent="-128592" algn="l" defTabSz="514368"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511" indent="-128592" algn="l" defTabSz="514368"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95" indent="-128592" algn="l" defTabSz="514368"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79" indent="-128592" algn="l" defTabSz="514368"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6062" indent="-128592" algn="l" defTabSz="514368"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68" rtl="0" eaLnBrk="1" latinLnBrk="0" hangingPunct="1">
        <a:defRPr sz="1013" kern="1200">
          <a:solidFill>
            <a:schemeClr val="tx1"/>
          </a:solidFill>
          <a:latin typeface="+mn-lt"/>
          <a:ea typeface="+mn-ea"/>
          <a:cs typeface="+mn-cs"/>
        </a:defRPr>
      </a:lvl1pPr>
      <a:lvl2pPr marL="257184" algn="l" defTabSz="514368" rtl="0" eaLnBrk="1" latinLnBrk="0" hangingPunct="1">
        <a:defRPr sz="1013" kern="1200">
          <a:solidFill>
            <a:schemeClr val="tx1"/>
          </a:solidFill>
          <a:latin typeface="+mn-lt"/>
          <a:ea typeface="+mn-ea"/>
          <a:cs typeface="+mn-cs"/>
        </a:defRPr>
      </a:lvl2pPr>
      <a:lvl3pPr marL="514368" algn="l" defTabSz="514368" rtl="0" eaLnBrk="1" latinLnBrk="0" hangingPunct="1">
        <a:defRPr sz="1013" kern="1200">
          <a:solidFill>
            <a:schemeClr val="tx1"/>
          </a:solidFill>
          <a:latin typeface="+mn-lt"/>
          <a:ea typeface="+mn-ea"/>
          <a:cs typeface="+mn-cs"/>
        </a:defRPr>
      </a:lvl3pPr>
      <a:lvl4pPr marL="771551" algn="l" defTabSz="514368" rtl="0" eaLnBrk="1" latinLnBrk="0" hangingPunct="1">
        <a:defRPr sz="1013" kern="1200">
          <a:solidFill>
            <a:schemeClr val="tx1"/>
          </a:solidFill>
          <a:latin typeface="+mn-lt"/>
          <a:ea typeface="+mn-ea"/>
          <a:cs typeface="+mn-cs"/>
        </a:defRPr>
      </a:lvl4pPr>
      <a:lvl5pPr marL="1028735" algn="l" defTabSz="514368" rtl="0" eaLnBrk="1" latinLnBrk="0" hangingPunct="1">
        <a:defRPr sz="1013" kern="1200">
          <a:solidFill>
            <a:schemeClr val="tx1"/>
          </a:solidFill>
          <a:latin typeface="+mn-lt"/>
          <a:ea typeface="+mn-ea"/>
          <a:cs typeface="+mn-cs"/>
        </a:defRPr>
      </a:lvl5pPr>
      <a:lvl6pPr marL="1285919" algn="l" defTabSz="514368" rtl="0" eaLnBrk="1" latinLnBrk="0" hangingPunct="1">
        <a:defRPr sz="1013" kern="1200">
          <a:solidFill>
            <a:schemeClr val="tx1"/>
          </a:solidFill>
          <a:latin typeface="+mn-lt"/>
          <a:ea typeface="+mn-ea"/>
          <a:cs typeface="+mn-cs"/>
        </a:defRPr>
      </a:lvl6pPr>
      <a:lvl7pPr marL="1543103" algn="l" defTabSz="514368" rtl="0" eaLnBrk="1" latinLnBrk="0" hangingPunct="1">
        <a:defRPr sz="1013" kern="1200">
          <a:solidFill>
            <a:schemeClr val="tx1"/>
          </a:solidFill>
          <a:latin typeface="+mn-lt"/>
          <a:ea typeface="+mn-ea"/>
          <a:cs typeface="+mn-cs"/>
        </a:defRPr>
      </a:lvl7pPr>
      <a:lvl8pPr marL="1800287" algn="l" defTabSz="514368" rtl="0" eaLnBrk="1" latinLnBrk="0" hangingPunct="1">
        <a:defRPr sz="1013" kern="1200">
          <a:solidFill>
            <a:schemeClr val="tx1"/>
          </a:solidFill>
          <a:latin typeface="+mn-lt"/>
          <a:ea typeface="+mn-ea"/>
          <a:cs typeface="+mn-cs"/>
        </a:defRPr>
      </a:lvl8pPr>
      <a:lvl9pPr marL="2057470" algn="l" defTabSz="514368"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7.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2.png"/><Relationship Id="rId2" Type="http://schemas.microsoft.com/office/2007/relationships/media" Target="../media/media11.m4a"/><Relationship Id="rId1" Type="http://schemas.openxmlformats.org/officeDocument/2006/relationships/tags" Target="../tags/tag5.xml"/><Relationship Id="rId6" Type="http://schemas.openxmlformats.org/officeDocument/2006/relationships/image" Target="../media/image1.jpe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audio" Target="../media/media3.m4a"/><Relationship Id="rId7" Type="http://schemas.openxmlformats.org/officeDocument/2006/relationships/image" Target="../media/image6.png"/><Relationship Id="rId2" Type="http://schemas.microsoft.com/office/2007/relationships/media" Target="../media/media3.m4a"/><Relationship Id="rId1" Type="http://schemas.openxmlformats.org/officeDocument/2006/relationships/tags" Target="../tags/tag1.xml"/><Relationship Id="rId6" Type="http://schemas.openxmlformats.org/officeDocument/2006/relationships/image" Target="../media/image5.png"/><Relationship Id="rId5" Type="http://schemas.openxmlformats.org/officeDocument/2006/relationships/notesSlide" Target="../notesSlides/notesSlide3.xml"/><Relationship Id="rId4" Type="http://schemas.openxmlformats.org/officeDocument/2006/relationships/slideLayout" Target="../slideLayouts/slideLayout2.xml"/><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5.m4a"/><Relationship Id="rId7" Type="http://schemas.openxmlformats.org/officeDocument/2006/relationships/hyperlink" Target="https://www.aspca.org/about-us/aspca-policy-and-position-statements/asilomar-accords-definitions" TargetMode="External"/><Relationship Id="rId2" Type="http://schemas.microsoft.com/office/2007/relationships/media" Target="../media/media5.m4a"/><Relationship Id="rId1" Type="http://schemas.openxmlformats.org/officeDocument/2006/relationships/tags" Target="../tags/tag2.xml"/><Relationship Id="rId6" Type="http://schemas.openxmlformats.org/officeDocument/2006/relationships/image" Target="../media/image9.png"/><Relationship Id="rId5" Type="http://schemas.openxmlformats.org/officeDocument/2006/relationships/notesSlide" Target="../notesSlides/notesSlide5.xml"/><Relationship Id="rId4"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audio" Target="../media/media7.m4a"/><Relationship Id="rId7" Type="http://schemas.openxmlformats.org/officeDocument/2006/relationships/image" Target="../media/image11.png"/><Relationship Id="rId2" Type="http://schemas.microsoft.com/office/2007/relationships/media" Target="../media/media7.m4a"/><Relationship Id="rId1" Type="http://schemas.openxmlformats.org/officeDocument/2006/relationships/tags" Target="../tags/tag3.xml"/><Relationship Id="rId6" Type="http://schemas.openxmlformats.org/officeDocument/2006/relationships/image" Target="../media/image10.png"/><Relationship Id="rId5" Type="http://schemas.openxmlformats.org/officeDocument/2006/relationships/notesSlide" Target="../notesSlides/notesSlide7.xml"/><Relationship Id="rId4" Type="http://schemas.openxmlformats.org/officeDocument/2006/relationships/slideLayout" Target="../slideLayouts/slideLayout2.xml"/><Relationship Id="rId9"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audio" Target="../media/media8.m4a"/><Relationship Id="rId7" Type="http://schemas.openxmlformats.org/officeDocument/2006/relationships/image" Target="../media/image12.svg"/><Relationship Id="rId12" Type="http://schemas.openxmlformats.org/officeDocument/2006/relationships/image" Target="../media/image2.png"/><Relationship Id="rId2" Type="http://schemas.microsoft.com/office/2007/relationships/media" Target="../media/media8.m4a"/><Relationship Id="rId1" Type="http://schemas.openxmlformats.org/officeDocument/2006/relationships/tags" Target="../tags/tag4.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notesSlide" Target="../notesSlides/notesSlide8.xml"/><Relationship Id="rId10" Type="http://schemas.openxmlformats.org/officeDocument/2006/relationships/image" Target="../media/image15.png"/><Relationship Id="rId4" Type="http://schemas.openxmlformats.org/officeDocument/2006/relationships/slideLayout" Target="../slideLayouts/slideLayout2.xml"/><Relationship Id="rId9"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5D171-C7D6-4E78-AA21-528E3FEE09E7}"/>
              </a:ext>
            </a:extLst>
          </p:cNvPr>
          <p:cNvSpPr>
            <a:spLocks noGrp="1"/>
          </p:cNvSpPr>
          <p:nvPr>
            <p:ph type="ctrTitle"/>
          </p:nvPr>
        </p:nvSpPr>
        <p:spPr/>
        <p:txBody>
          <a:bodyPr/>
          <a:lstStyle/>
          <a:p>
            <a:r>
              <a:rPr lang="en-US" b="1" dirty="0">
                <a:latin typeface="+mn-lt"/>
              </a:rPr>
              <a:t>Milestone 5: Presentation</a:t>
            </a:r>
          </a:p>
        </p:txBody>
      </p:sp>
      <p:sp>
        <p:nvSpPr>
          <p:cNvPr id="3" name="Subtitle 2">
            <a:extLst>
              <a:ext uri="{FF2B5EF4-FFF2-40B4-BE49-F238E27FC236}">
                <a16:creationId xmlns:a16="http://schemas.microsoft.com/office/drawing/2014/main" id="{146D1735-4125-4895-8486-FAFE93DEAC3A}"/>
              </a:ext>
            </a:extLst>
          </p:cNvPr>
          <p:cNvSpPr>
            <a:spLocks noGrp="1"/>
          </p:cNvSpPr>
          <p:nvPr>
            <p:ph type="subTitle" idx="1"/>
          </p:nvPr>
        </p:nvSpPr>
        <p:spPr/>
        <p:txBody>
          <a:bodyPr>
            <a:normAutofit/>
          </a:bodyPr>
          <a:lstStyle/>
          <a:p>
            <a:r>
              <a:rPr lang="en-US" dirty="0"/>
              <a:t>Rebecca V. Lewis | revlewis@my365.Bellevue.edu</a:t>
            </a:r>
            <a:br>
              <a:rPr lang="en-US" dirty="0"/>
            </a:br>
            <a:r>
              <a:rPr lang="en-US" dirty="0"/>
              <a:t>DSC 640 | November 15, 2020</a:t>
            </a:r>
          </a:p>
        </p:txBody>
      </p:sp>
    </p:spTree>
    <p:extLst>
      <p:ext uri="{BB962C8B-B14F-4D97-AF65-F5344CB8AC3E}">
        <p14:creationId xmlns:p14="http://schemas.microsoft.com/office/powerpoint/2010/main" val="4155151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40720EB-7C69-430B-84F3-A806853B2D6F}"/>
              </a:ext>
            </a:extLst>
          </p:cNvPr>
          <p:cNvSpPr txBox="1">
            <a:spLocks/>
          </p:cNvSpPr>
          <p:nvPr/>
        </p:nvSpPr>
        <p:spPr>
          <a:xfrm>
            <a:off x="53008" y="-47565"/>
            <a:ext cx="12085983" cy="1475013"/>
          </a:xfrm>
        </p:spPr>
        <p:txBody>
          <a:bodyPr anchor="b">
            <a:normAutofit fontScale="85000" lnSpcReduction="10000"/>
          </a:bodyPr>
          <a:lstStyle>
            <a:lvl1pPr algn="ctr" defTabSz="514368" rtl="0" eaLnBrk="1" latinLnBrk="0" hangingPunct="1">
              <a:lnSpc>
                <a:spcPct val="90000"/>
              </a:lnSpc>
              <a:spcBef>
                <a:spcPct val="0"/>
              </a:spcBef>
              <a:buNone/>
              <a:defRPr sz="6000" kern="1200">
                <a:solidFill>
                  <a:schemeClr val="tx1"/>
                </a:solidFill>
                <a:latin typeface="+mj-lt"/>
                <a:ea typeface="+mj-ea"/>
                <a:cs typeface="+mj-cs"/>
              </a:defRPr>
            </a:lvl1pPr>
          </a:lstStyle>
          <a:p>
            <a:r>
              <a:rPr lang="en-US" sz="8000" b="1" dirty="0">
                <a:latin typeface="+mn-lt"/>
              </a:rPr>
              <a:t>Saving more lives each year…</a:t>
            </a:r>
          </a:p>
        </p:txBody>
      </p:sp>
      <p:pic>
        <p:nvPicPr>
          <p:cNvPr id="6" name="Picture 5" descr="A picture containing flower, light&#10;&#10;Description automatically generated">
            <a:extLst>
              <a:ext uri="{FF2B5EF4-FFF2-40B4-BE49-F238E27FC236}">
                <a16:creationId xmlns:a16="http://schemas.microsoft.com/office/drawing/2014/main" id="{FBAFFC97-BB74-49A4-8E23-142769A0A690}"/>
              </a:ext>
            </a:extLst>
          </p:cNvPr>
          <p:cNvPicPr>
            <a:picLocks noChangeAspect="1"/>
          </p:cNvPicPr>
          <p:nvPr/>
        </p:nvPicPr>
        <p:blipFill>
          <a:blip r:embed="rId5"/>
          <a:stretch>
            <a:fillRect/>
          </a:stretch>
        </p:blipFill>
        <p:spPr>
          <a:xfrm>
            <a:off x="2013005" y="2840367"/>
            <a:ext cx="7965481" cy="2844815"/>
          </a:xfrm>
          <a:prstGeom prst="rect">
            <a:avLst/>
          </a:prstGeom>
        </p:spPr>
      </p:pic>
      <p:sp>
        <p:nvSpPr>
          <p:cNvPr id="8" name="TextBox 7">
            <a:extLst>
              <a:ext uri="{FF2B5EF4-FFF2-40B4-BE49-F238E27FC236}">
                <a16:creationId xmlns:a16="http://schemas.microsoft.com/office/drawing/2014/main" id="{254C299F-DC0E-4FB0-AF8E-D264B6E54737}"/>
              </a:ext>
            </a:extLst>
          </p:cNvPr>
          <p:cNvSpPr txBox="1"/>
          <p:nvPr/>
        </p:nvSpPr>
        <p:spPr>
          <a:xfrm>
            <a:off x="914687" y="2187672"/>
            <a:ext cx="9807043" cy="923330"/>
          </a:xfrm>
          <a:prstGeom prst="rect">
            <a:avLst/>
          </a:prstGeom>
          <a:noFill/>
        </p:spPr>
        <p:txBody>
          <a:bodyPr wrap="square" rtlCol="0">
            <a:spAutoFit/>
          </a:bodyPr>
          <a:lstStyle/>
          <a:p>
            <a:r>
              <a:rPr lang="en-US" dirty="0">
                <a:solidFill>
                  <a:schemeClr val="tx1">
                    <a:lumMod val="65000"/>
                  </a:schemeClr>
                </a:solidFill>
              </a:rPr>
              <a:t>The number of animals saved for every animal euthanized increased</a:t>
            </a:r>
            <a:br>
              <a:rPr lang="en-US" dirty="0">
                <a:solidFill>
                  <a:schemeClr val="bg1"/>
                </a:solidFill>
              </a:rPr>
            </a:br>
            <a:r>
              <a:rPr lang="en-US" sz="3600" b="1" dirty="0">
                <a:solidFill>
                  <a:srgbClr val="C6D630"/>
                </a:solidFill>
              </a:rPr>
              <a:t>160%</a:t>
            </a:r>
            <a:r>
              <a:rPr lang="en-US" sz="3600" dirty="0">
                <a:solidFill>
                  <a:schemeClr val="bg1"/>
                </a:solidFill>
              </a:rPr>
              <a:t> </a:t>
            </a:r>
            <a:r>
              <a:rPr lang="en-US" dirty="0">
                <a:solidFill>
                  <a:schemeClr val="tx1">
                    <a:lumMod val="65000"/>
                  </a:schemeClr>
                </a:solidFill>
              </a:rPr>
              <a:t>since 2015</a:t>
            </a:r>
            <a:endParaRPr lang="en-US" noProof="1">
              <a:solidFill>
                <a:schemeClr val="tx1">
                  <a:lumMod val="65000"/>
                </a:schemeClr>
              </a:solidFill>
            </a:endParaRPr>
          </a:p>
        </p:txBody>
      </p:sp>
      <p:sp>
        <p:nvSpPr>
          <p:cNvPr id="10" name="TextBox 9">
            <a:extLst>
              <a:ext uri="{FF2B5EF4-FFF2-40B4-BE49-F238E27FC236}">
                <a16:creationId xmlns:a16="http://schemas.microsoft.com/office/drawing/2014/main" id="{85C308F5-B4F5-4D35-9402-390C3941BA1D}"/>
              </a:ext>
            </a:extLst>
          </p:cNvPr>
          <p:cNvSpPr txBox="1"/>
          <p:nvPr/>
        </p:nvSpPr>
        <p:spPr>
          <a:xfrm>
            <a:off x="4255626" y="5311299"/>
            <a:ext cx="4457007" cy="369332"/>
          </a:xfrm>
          <a:prstGeom prst="rect">
            <a:avLst/>
          </a:prstGeom>
          <a:noFill/>
        </p:spPr>
        <p:txBody>
          <a:bodyPr wrap="square" rtlCol="0">
            <a:spAutoFit/>
          </a:bodyPr>
          <a:lstStyle/>
          <a:p>
            <a:pPr algn="r"/>
            <a:r>
              <a:rPr lang="en-US" noProof="1">
                <a:solidFill>
                  <a:schemeClr val="tx1">
                    <a:lumMod val="65000"/>
                  </a:schemeClr>
                </a:solidFill>
              </a:rPr>
              <a:t># of animals saved for every 1 euthanized</a:t>
            </a:r>
            <a:r>
              <a:rPr lang="en-US" noProof="1"/>
              <a:t>.</a:t>
            </a:r>
          </a:p>
        </p:txBody>
      </p:sp>
      <p:sp>
        <p:nvSpPr>
          <p:cNvPr id="12" name="TextBox 11">
            <a:extLst>
              <a:ext uri="{FF2B5EF4-FFF2-40B4-BE49-F238E27FC236}">
                <a16:creationId xmlns:a16="http://schemas.microsoft.com/office/drawing/2014/main" id="{14655B83-8419-4D12-BCCC-57525198D249}"/>
              </a:ext>
            </a:extLst>
          </p:cNvPr>
          <p:cNvSpPr txBox="1"/>
          <p:nvPr/>
        </p:nvSpPr>
        <p:spPr>
          <a:xfrm>
            <a:off x="9766557" y="3156438"/>
            <a:ext cx="3098687" cy="545124"/>
          </a:xfrm>
          <a:prstGeom prst="rect">
            <a:avLst/>
          </a:prstGeom>
          <a:noFill/>
        </p:spPr>
        <p:txBody>
          <a:bodyPr wrap="square" lIns="0" tIns="0" rIns="0" bIns="0" rtlCol="0" anchor="ctr">
            <a:noAutofit/>
          </a:bodyPr>
          <a:lstStyle/>
          <a:p>
            <a:r>
              <a:rPr lang="en-US" sz="4800" b="1" dirty="0">
                <a:solidFill>
                  <a:schemeClr val="accent1"/>
                </a:solidFill>
              </a:rPr>
              <a:t>6.7</a:t>
            </a:r>
            <a:endParaRPr lang="en-US" sz="4800" b="1" dirty="0">
              <a:solidFill>
                <a:schemeClr val="bg1"/>
              </a:solidFill>
            </a:endParaRPr>
          </a:p>
        </p:txBody>
      </p:sp>
      <p:sp>
        <p:nvSpPr>
          <p:cNvPr id="14" name="TextBox 13">
            <a:extLst>
              <a:ext uri="{FF2B5EF4-FFF2-40B4-BE49-F238E27FC236}">
                <a16:creationId xmlns:a16="http://schemas.microsoft.com/office/drawing/2014/main" id="{FF91422B-DBEC-4BB7-9D60-9CD4FD2CF0D9}"/>
              </a:ext>
            </a:extLst>
          </p:cNvPr>
          <p:cNvSpPr txBox="1"/>
          <p:nvPr/>
        </p:nvSpPr>
        <p:spPr>
          <a:xfrm>
            <a:off x="1336423" y="4779829"/>
            <a:ext cx="3098687" cy="545124"/>
          </a:xfrm>
          <a:prstGeom prst="rect">
            <a:avLst/>
          </a:prstGeom>
          <a:noFill/>
        </p:spPr>
        <p:txBody>
          <a:bodyPr wrap="square" lIns="0" tIns="0" rIns="0" bIns="0" rtlCol="0" anchor="ctr">
            <a:noAutofit/>
          </a:bodyPr>
          <a:lstStyle/>
          <a:p>
            <a:r>
              <a:rPr lang="en-US" sz="4800" b="1" dirty="0">
                <a:solidFill>
                  <a:schemeClr val="tx1">
                    <a:lumMod val="65000"/>
                  </a:schemeClr>
                </a:solidFill>
              </a:rPr>
              <a:t>2.6</a:t>
            </a:r>
          </a:p>
        </p:txBody>
      </p:sp>
      <p:sp>
        <p:nvSpPr>
          <p:cNvPr id="16" name="TextBox 15">
            <a:extLst>
              <a:ext uri="{FF2B5EF4-FFF2-40B4-BE49-F238E27FC236}">
                <a16:creationId xmlns:a16="http://schemas.microsoft.com/office/drawing/2014/main" id="{93E0EACC-EB4B-41C2-8F7C-18ECB4A3C34D}"/>
              </a:ext>
            </a:extLst>
          </p:cNvPr>
          <p:cNvSpPr txBox="1"/>
          <p:nvPr/>
        </p:nvSpPr>
        <p:spPr>
          <a:xfrm>
            <a:off x="1576019" y="5806588"/>
            <a:ext cx="873972" cy="369332"/>
          </a:xfrm>
          <a:prstGeom prst="rect">
            <a:avLst/>
          </a:prstGeom>
          <a:noFill/>
        </p:spPr>
        <p:txBody>
          <a:bodyPr wrap="square" rtlCol="0">
            <a:spAutoFit/>
          </a:bodyPr>
          <a:lstStyle/>
          <a:p>
            <a:pPr algn="r"/>
            <a:r>
              <a:rPr lang="en-US" noProof="1">
                <a:solidFill>
                  <a:schemeClr val="tx1">
                    <a:lumMod val="65000"/>
                  </a:schemeClr>
                </a:solidFill>
              </a:rPr>
              <a:t>2015</a:t>
            </a:r>
            <a:endParaRPr lang="en-US" noProof="1"/>
          </a:p>
        </p:txBody>
      </p:sp>
      <p:sp>
        <p:nvSpPr>
          <p:cNvPr id="18" name="TextBox 17">
            <a:extLst>
              <a:ext uri="{FF2B5EF4-FFF2-40B4-BE49-F238E27FC236}">
                <a16:creationId xmlns:a16="http://schemas.microsoft.com/office/drawing/2014/main" id="{1FB4089E-A19B-42B4-ACD4-701751AC68F1}"/>
              </a:ext>
            </a:extLst>
          </p:cNvPr>
          <p:cNvSpPr txBox="1"/>
          <p:nvPr/>
        </p:nvSpPr>
        <p:spPr>
          <a:xfrm>
            <a:off x="9421305" y="5806588"/>
            <a:ext cx="873972" cy="369332"/>
          </a:xfrm>
          <a:prstGeom prst="rect">
            <a:avLst/>
          </a:prstGeom>
          <a:noFill/>
        </p:spPr>
        <p:txBody>
          <a:bodyPr wrap="square" rtlCol="0">
            <a:spAutoFit/>
          </a:bodyPr>
          <a:lstStyle/>
          <a:p>
            <a:pPr algn="r"/>
            <a:r>
              <a:rPr lang="en-US" noProof="1">
                <a:solidFill>
                  <a:schemeClr val="tx1">
                    <a:lumMod val="65000"/>
                  </a:schemeClr>
                </a:solidFill>
              </a:rPr>
              <a:t>2019</a:t>
            </a:r>
            <a:endParaRPr lang="en-US" noProof="1"/>
          </a:p>
        </p:txBody>
      </p:sp>
      <p:pic>
        <p:nvPicPr>
          <p:cNvPr id="2" name="Audio 1">
            <a:hlinkClick r:id="" action="ppaction://media"/>
            <a:extLst>
              <a:ext uri="{FF2B5EF4-FFF2-40B4-BE49-F238E27FC236}">
                <a16:creationId xmlns:a16="http://schemas.microsoft.com/office/drawing/2014/main" id="{13194360-88A9-41BE-89AB-4461F6D2D5C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202820127"/>
      </p:ext>
    </p:extLst>
  </p:cSld>
  <p:clrMapOvr>
    <a:masterClrMapping/>
  </p:clrMapOvr>
  <mc:AlternateContent xmlns:mc="http://schemas.openxmlformats.org/markup-compatibility/2006">
    <mc:Choice xmlns:p14="http://schemas.microsoft.com/office/powerpoint/2010/main" Requires="p14">
      <p:transition spd="slow" p14:dur="2000" advTm="24832"/>
    </mc:Choice>
    <mc:Fallback>
      <p:transition spd="slow" advTm="248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hanger, object, shirt, drawing&#10;&#10;Description automatically generated">
            <a:extLst>
              <a:ext uri="{FF2B5EF4-FFF2-40B4-BE49-F238E27FC236}">
                <a16:creationId xmlns:a16="http://schemas.microsoft.com/office/drawing/2014/main" id="{CBD14A96-C7D4-4F60-B765-D605C7CB47BC}"/>
              </a:ext>
            </a:extLst>
          </p:cNvPr>
          <p:cNvPicPr>
            <a:picLocks noChangeAspect="1"/>
          </p:cNvPicPr>
          <p:nvPr/>
        </p:nvPicPr>
        <p:blipFill>
          <a:blip r:embed="rId5"/>
          <a:stretch>
            <a:fillRect/>
          </a:stretch>
        </p:blipFill>
        <p:spPr>
          <a:xfrm>
            <a:off x="2190015" y="2622500"/>
            <a:ext cx="7573432" cy="2686425"/>
          </a:xfrm>
          <a:prstGeom prst="rect">
            <a:avLst/>
          </a:prstGeom>
        </p:spPr>
      </p:pic>
      <p:sp>
        <p:nvSpPr>
          <p:cNvPr id="7" name="TextBox 6">
            <a:extLst>
              <a:ext uri="{FF2B5EF4-FFF2-40B4-BE49-F238E27FC236}">
                <a16:creationId xmlns:a16="http://schemas.microsoft.com/office/drawing/2014/main" id="{53EEA799-AF8F-416E-91C1-C42608C9619F}"/>
              </a:ext>
            </a:extLst>
          </p:cNvPr>
          <p:cNvSpPr txBox="1"/>
          <p:nvPr/>
        </p:nvSpPr>
        <p:spPr>
          <a:xfrm>
            <a:off x="1576019" y="5806588"/>
            <a:ext cx="873972" cy="369332"/>
          </a:xfrm>
          <a:prstGeom prst="rect">
            <a:avLst/>
          </a:prstGeom>
          <a:noFill/>
        </p:spPr>
        <p:txBody>
          <a:bodyPr wrap="square" rtlCol="0">
            <a:spAutoFit/>
          </a:bodyPr>
          <a:lstStyle/>
          <a:p>
            <a:pPr algn="r"/>
            <a:r>
              <a:rPr lang="en-US" noProof="1">
                <a:solidFill>
                  <a:schemeClr val="tx1">
                    <a:lumMod val="65000"/>
                  </a:schemeClr>
                </a:solidFill>
              </a:rPr>
              <a:t>2015</a:t>
            </a:r>
            <a:endParaRPr lang="en-US" noProof="1"/>
          </a:p>
        </p:txBody>
      </p:sp>
      <p:sp>
        <p:nvSpPr>
          <p:cNvPr id="9" name="TextBox 8">
            <a:extLst>
              <a:ext uri="{FF2B5EF4-FFF2-40B4-BE49-F238E27FC236}">
                <a16:creationId xmlns:a16="http://schemas.microsoft.com/office/drawing/2014/main" id="{3CE42DE2-8EE2-41C9-B952-A8DC7AF2DCBF}"/>
              </a:ext>
            </a:extLst>
          </p:cNvPr>
          <p:cNvSpPr txBox="1"/>
          <p:nvPr/>
        </p:nvSpPr>
        <p:spPr>
          <a:xfrm>
            <a:off x="6866954" y="5806588"/>
            <a:ext cx="873972" cy="369332"/>
          </a:xfrm>
          <a:prstGeom prst="rect">
            <a:avLst/>
          </a:prstGeom>
          <a:noFill/>
        </p:spPr>
        <p:txBody>
          <a:bodyPr wrap="square" rtlCol="0">
            <a:spAutoFit/>
          </a:bodyPr>
          <a:lstStyle/>
          <a:p>
            <a:pPr algn="r"/>
            <a:r>
              <a:rPr lang="en-US" noProof="1">
                <a:solidFill>
                  <a:schemeClr val="tx1">
                    <a:lumMod val="65000"/>
                  </a:schemeClr>
                </a:solidFill>
              </a:rPr>
              <a:t>2019</a:t>
            </a:r>
            <a:endParaRPr lang="en-US" noProof="1"/>
          </a:p>
        </p:txBody>
      </p:sp>
      <p:sp>
        <p:nvSpPr>
          <p:cNvPr id="11" name="TextBox 10">
            <a:extLst>
              <a:ext uri="{FF2B5EF4-FFF2-40B4-BE49-F238E27FC236}">
                <a16:creationId xmlns:a16="http://schemas.microsoft.com/office/drawing/2014/main" id="{BC951329-083A-4703-8EEF-6264A3302ADF}"/>
              </a:ext>
            </a:extLst>
          </p:cNvPr>
          <p:cNvSpPr txBox="1"/>
          <p:nvPr/>
        </p:nvSpPr>
        <p:spPr>
          <a:xfrm>
            <a:off x="8935278" y="2924241"/>
            <a:ext cx="1384425" cy="769441"/>
          </a:xfrm>
          <a:prstGeom prst="rect">
            <a:avLst/>
          </a:prstGeom>
          <a:noFill/>
        </p:spPr>
        <p:txBody>
          <a:bodyPr wrap="square" rtlCol="0">
            <a:spAutoFit/>
          </a:bodyPr>
          <a:lstStyle/>
          <a:p>
            <a:pPr algn="r"/>
            <a:r>
              <a:rPr lang="en-US" sz="4400" b="1" noProof="1">
                <a:solidFill>
                  <a:srgbClr val="C6D630"/>
                </a:solidFill>
              </a:rPr>
              <a:t>2021</a:t>
            </a:r>
          </a:p>
        </p:txBody>
      </p:sp>
      <p:sp>
        <p:nvSpPr>
          <p:cNvPr id="13" name="TextBox 12">
            <a:extLst>
              <a:ext uri="{FF2B5EF4-FFF2-40B4-BE49-F238E27FC236}">
                <a16:creationId xmlns:a16="http://schemas.microsoft.com/office/drawing/2014/main" id="{D18FD947-092B-463C-A149-C378F3B8D2B3}"/>
              </a:ext>
            </a:extLst>
          </p:cNvPr>
          <p:cNvSpPr txBox="1"/>
          <p:nvPr/>
        </p:nvSpPr>
        <p:spPr>
          <a:xfrm>
            <a:off x="1007606" y="1746268"/>
            <a:ext cx="5587956" cy="1165897"/>
          </a:xfrm>
          <a:prstGeom prst="rect">
            <a:avLst/>
          </a:prstGeom>
          <a:noFill/>
        </p:spPr>
        <p:txBody>
          <a:bodyPr wrap="square" rtlCol="0">
            <a:spAutoFit/>
          </a:bodyPr>
          <a:lstStyle/>
          <a:p>
            <a:pPr marL="0" marR="0" fontAlgn="base">
              <a:lnSpc>
                <a:spcPct val="107000"/>
              </a:lnSpc>
              <a:spcBef>
                <a:spcPts val="0"/>
              </a:spcBef>
              <a:spcAft>
                <a:spcPts val="0"/>
              </a:spcAft>
            </a:pPr>
            <a:r>
              <a:rPr lang="en-US" dirty="0">
                <a:latin typeface="inherit"/>
                <a:ea typeface="Times New Roman" panose="02020603050405020304" pitchFamily="18" charset="0"/>
                <a:cs typeface="Arial" panose="020B0604020202020204" pitchFamily="34" charset="0"/>
              </a:rPr>
              <a:t>Forecasted to go </a:t>
            </a:r>
            <a:r>
              <a:rPr lang="en-US" sz="4800" b="1" dirty="0">
                <a:solidFill>
                  <a:srgbClr val="C6D630"/>
                </a:solidFill>
                <a:ea typeface="Times New Roman" panose="02020603050405020304" pitchFamily="18" charset="0"/>
                <a:cs typeface="Arial" panose="020B0604020202020204" pitchFamily="34" charset="0"/>
              </a:rPr>
              <a:t>beyond 90% </a:t>
            </a:r>
            <a:br>
              <a:rPr lang="en-US" sz="4800" b="1" dirty="0">
                <a:solidFill>
                  <a:srgbClr val="C6D630"/>
                </a:solidFill>
                <a:ea typeface="Times New Roman" panose="02020603050405020304" pitchFamily="18" charset="0"/>
                <a:cs typeface="Arial" panose="020B0604020202020204" pitchFamily="34" charset="0"/>
              </a:rPr>
            </a:br>
            <a:r>
              <a:rPr lang="en-US" dirty="0">
                <a:latin typeface="inherit"/>
                <a:ea typeface="Times New Roman" panose="02020603050405020304" pitchFamily="18" charset="0"/>
                <a:cs typeface="Arial" panose="020B0604020202020204" pitchFamily="34" charset="0"/>
              </a:rPr>
              <a:t>of animals saved in Quarter 2 of 2021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itle 1">
            <a:extLst>
              <a:ext uri="{FF2B5EF4-FFF2-40B4-BE49-F238E27FC236}">
                <a16:creationId xmlns:a16="http://schemas.microsoft.com/office/drawing/2014/main" id="{BDD3A6E1-6C06-4FA5-9689-16D4036662E6}"/>
              </a:ext>
            </a:extLst>
          </p:cNvPr>
          <p:cNvSpPr txBox="1">
            <a:spLocks/>
          </p:cNvSpPr>
          <p:nvPr/>
        </p:nvSpPr>
        <p:spPr>
          <a:xfrm>
            <a:off x="318052" y="120384"/>
            <a:ext cx="11751365" cy="1475013"/>
          </a:xfrm>
        </p:spPr>
        <p:txBody>
          <a:bodyPr anchor="b">
            <a:normAutofit/>
          </a:bodyPr>
          <a:lstStyle>
            <a:lvl1pPr algn="ctr" defTabSz="514368"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8000" b="1" dirty="0">
                <a:latin typeface="+mn-lt"/>
              </a:rPr>
              <a:t>The work continues…</a:t>
            </a:r>
          </a:p>
        </p:txBody>
      </p:sp>
      <p:pic>
        <p:nvPicPr>
          <p:cNvPr id="2" name="Audio 1">
            <a:hlinkClick r:id="" action="ppaction://media"/>
            <a:extLst>
              <a:ext uri="{FF2B5EF4-FFF2-40B4-BE49-F238E27FC236}">
                <a16:creationId xmlns:a16="http://schemas.microsoft.com/office/drawing/2014/main" id="{167370AF-C240-499F-B9AC-92F902ECCDB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939057085"/>
      </p:ext>
    </p:extLst>
  </p:cSld>
  <p:clrMapOvr>
    <a:masterClrMapping/>
  </p:clrMapOvr>
  <mc:AlternateContent xmlns:mc="http://schemas.openxmlformats.org/markup-compatibility/2006">
    <mc:Choice xmlns:p14="http://schemas.microsoft.com/office/powerpoint/2010/main" Requires="p14">
      <p:transition spd="slow" p14:dur="2000" advTm="11777"/>
    </mc:Choice>
    <mc:Fallback>
      <p:transition spd="slow" advTm="117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og looking at the camera">
            <a:extLst>
              <a:ext uri="{FF2B5EF4-FFF2-40B4-BE49-F238E27FC236}">
                <a16:creationId xmlns:a16="http://schemas.microsoft.com/office/drawing/2014/main" id="{F0B92F21-44D0-49F2-B59D-6723737D9B5C}"/>
              </a:ext>
            </a:extLst>
          </p:cNvPr>
          <p:cNvPicPr>
            <a:picLocks noChangeAspect="1"/>
          </p:cNvPicPr>
          <p:nvPr/>
        </p:nvPicPr>
        <p:blipFill rotWithShape="1">
          <a:blip r:embed="rId6">
            <a:alphaModFix amt="40000"/>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787648" y="282921"/>
            <a:ext cx="10225530" cy="1475013"/>
          </a:xfrm>
        </p:spPr>
        <p:txBody>
          <a:bodyPr>
            <a:normAutofit/>
          </a:bodyPr>
          <a:lstStyle/>
          <a:p>
            <a:pPr algn="ctr"/>
            <a:r>
              <a:rPr lang="en-US" sz="8000" b="1" dirty="0">
                <a:solidFill>
                  <a:schemeClr val="tx1"/>
                </a:solidFill>
                <a:latin typeface="+mn-lt"/>
              </a:rPr>
              <a:t>Are you a </a:t>
            </a:r>
            <a:r>
              <a:rPr lang="en-US" sz="8000" b="1" i="1" dirty="0">
                <a:solidFill>
                  <a:schemeClr val="tx1"/>
                </a:solidFill>
              </a:rPr>
              <a:t>No-Kill </a:t>
            </a:r>
            <a:r>
              <a:rPr lang="en-US" sz="8000" b="1" dirty="0">
                <a:solidFill>
                  <a:schemeClr val="tx1"/>
                </a:solidFill>
                <a:latin typeface="+mn-lt"/>
              </a:rPr>
              <a:t>?</a:t>
            </a:r>
          </a:p>
        </p:txBody>
      </p:sp>
      <p:sp>
        <p:nvSpPr>
          <p:cNvPr id="3" name="TextBox 2">
            <a:extLst>
              <a:ext uri="{FF2B5EF4-FFF2-40B4-BE49-F238E27FC236}">
                <a16:creationId xmlns:a16="http://schemas.microsoft.com/office/drawing/2014/main" id="{9379E27B-BD19-45B7-AC07-706D1B09FE0C}"/>
              </a:ext>
            </a:extLst>
          </p:cNvPr>
          <p:cNvSpPr txBox="1"/>
          <p:nvPr/>
        </p:nvSpPr>
        <p:spPr>
          <a:xfrm>
            <a:off x="3281452" y="2034229"/>
            <a:ext cx="5237922" cy="1361661"/>
          </a:xfrm>
          <a:prstGeom prst="rect">
            <a:avLst/>
          </a:prstGeom>
          <a:noFill/>
        </p:spPr>
        <p:txBody>
          <a:bodyPr wrap="square" lIns="0" tIns="0" rIns="0" bIns="0" rtlCol="0" anchor="ctr">
            <a:noAutofit/>
          </a:bodyPr>
          <a:lstStyle/>
          <a:p>
            <a:pPr algn="ctr"/>
            <a:r>
              <a:rPr lang="en-US" sz="9600" b="1" dirty="0">
                <a:solidFill>
                  <a:srgbClr val="C6D630"/>
                </a:solidFill>
                <a:latin typeface="Corbel" panose="020B0503020204020204" pitchFamily="34" charset="0"/>
              </a:rPr>
              <a:t>NO</a:t>
            </a:r>
          </a:p>
        </p:txBody>
      </p:sp>
      <p:cxnSp>
        <p:nvCxnSpPr>
          <p:cNvPr id="9" name="Straight Connector 8">
            <a:extLst>
              <a:ext uri="{FF2B5EF4-FFF2-40B4-BE49-F238E27FC236}">
                <a16:creationId xmlns:a16="http://schemas.microsoft.com/office/drawing/2014/main" id="{82930D50-0915-4595-A172-A16EAAE44477}"/>
              </a:ext>
            </a:extLst>
          </p:cNvPr>
          <p:cNvCxnSpPr>
            <a:cxnSpLocks/>
          </p:cNvCxnSpPr>
          <p:nvPr/>
        </p:nvCxnSpPr>
        <p:spPr>
          <a:xfrm flipH="1">
            <a:off x="4462670" y="2751178"/>
            <a:ext cx="303143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1A11956-9C56-4690-89ED-B014D8EAE39F}"/>
              </a:ext>
            </a:extLst>
          </p:cNvPr>
          <p:cNvSpPr txBox="1"/>
          <p:nvPr/>
        </p:nvSpPr>
        <p:spPr>
          <a:xfrm>
            <a:off x="3281452" y="4204273"/>
            <a:ext cx="5237922" cy="1361661"/>
          </a:xfrm>
          <a:prstGeom prst="rect">
            <a:avLst/>
          </a:prstGeom>
          <a:noFill/>
        </p:spPr>
        <p:txBody>
          <a:bodyPr wrap="square" lIns="0" tIns="0" rIns="0" bIns="0" rtlCol="0" anchor="ctr">
            <a:noAutofit/>
          </a:bodyPr>
          <a:lstStyle/>
          <a:p>
            <a:pPr algn="ctr"/>
            <a:r>
              <a:rPr lang="en-US" sz="15000" b="1" i="1" dirty="0">
                <a:solidFill>
                  <a:srgbClr val="C6D630"/>
                </a:solidFill>
                <a:latin typeface="+mj-lt"/>
              </a:rPr>
              <a:t>Better</a:t>
            </a:r>
          </a:p>
        </p:txBody>
      </p:sp>
      <p:pic>
        <p:nvPicPr>
          <p:cNvPr id="4" name="Audio 3">
            <a:hlinkClick r:id="" action="ppaction://media"/>
            <a:extLst>
              <a:ext uri="{FF2B5EF4-FFF2-40B4-BE49-F238E27FC236}">
                <a16:creationId xmlns:a16="http://schemas.microsoft.com/office/drawing/2014/main" id="{F543E6FE-8B99-4461-8CCA-B8E14B4739E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1190323528"/>
      </p:ext>
    </p:extLst>
  </p:cSld>
  <p:clrMapOvr>
    <a:masterClrMapping/>
  </p:clrMapOvr>
  <mc:AlternateContent xmlns:mc="http://schemas.openxmlformats.org/markup-compatibility/2006">
    <mc:Choice xmlns:p14="http://schemas.microsoft.com/office/powerpoint/2010/main" Requires="p14">
      <p:transition spd="slow" p14:dur="2000" advTm="27229"/>
    </mc:Choice>
    <mc:Fallback>
      <p:transition spd="slow" advTm="272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4"/>
                </p:tgtEl>
              </p:cMediaNode>
            </p:audio>
          </p:childTnLst>
        </p:cTn>
      </p:par>
    </p:tnLst>
    <p:bldLst>
      <p:bldP spid="3"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og looking at the camera">
            <a:extLst>
              <a:ext uri="{FF2B5EF4-FFF2-40B4-BE49-F238E27FC236}">
                <a16:creationId xmlns:a16="http://schemas.microsoft.com/office/drawing/2014/main" id="{F0B92F21-44D0-49F2-B59D-6723737D9B5C}"/>
              </a:ext>
            </a:extLst>
          </p:cNvPr>
          <p:cNvPicPr>
            <a:picLocks noChangeAspect="1"/>
          </p:cNvPicPr>
          <p:nvPr/>
        </p:nvPicPr>
        <p:blipFill rotWithShape="1">
          <a:blip r:embed="rId5">
            <a:alphaModFix amt="40000"/>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787648" y="282921"/>
            <a:ext cx="10225530" cy="1475013"/>
          </a:xfrm>
        </p:spPr>
        <p:txBody>
          <a:bodyPr>
            <a:normAutofit/>
          </a:bodyPr>
          <a:lstStyle/>
          <a:p>
            <a:pPr algn="ctr"/>
            <a:r>
              <a:rPr lang="en-US" sz="8000" b="1" dirty="0">
                <a:solidFill>
                  <a:schemeClr val="tx1"/>
                </a:solidFill>
                <a:latin typeface="+mn-lt"/>
              </a:rPr>
              <a:t>Are you a </a:t>
            </a:r>
            <a:r>
              <a:rPr lang="en-US" sz="8000" b="1" i="1" dirty="0">
                <a:solidFill>
                  <a:schemeClr val="tx1"/>
                </a:solidFill>
              </a:rPr>
              <a:t>No-Kill </a:t>
            </a:r>
            <a:r>
              <a:rPr lang="en-US" sz="8000" b="1" dirty="0">
                <a:solidFill>
                  <a:schemeClr val="tx1"/>
                </a:solidFill>
                <a:latin typeface="+mn-lt"/>
              </a:rPr>
              <a:t>?</a:t>
            </a:r>
          </a:p>
        </p:txBody>
      </p:sp>
      <p:pic>
        <p:nvPicPr>
          <p:cNvPr id="3" name="Audio 2">
            <a:hlinkClick r:id="" action="ppaction://media"/>
            <a:extLst>
              <a:ext uri="{FF2B5EF4-FFF2-40B4-BE49-F238E27FC236}">
                <a16:creationId xmlns:a16="http://schemas.microsoft.com/office/drawing/2014/main" id="{8B12158B-876C-4F02-B47B-92211F5D62B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205248810"/>
      </p:ext>
    </p:extLst>
  </p:cSld>
  <p:clrMapOvr>
    <a:masterClrMapping/>
  </p:clrMapOvr>
  <mc:AlternateContent xmlns:mc="http://schemas.openxmlformats.org/markup-compatibility/2006">
    <mc:Choice xmlns:p14="http://schemas.microsoft.com/office/powerpoint/2010/main" Requires="p14">
      <p:transition spd="slow" p14:dur="2000" advTm="12777"/>
    </mc:Choice>
    <mc:Fallback>
      <p:transition spd="slow" advTm="127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descr="Info with Icon">
            <a:extLst>
              <a:ext uri="{FF2B5EF4-FFF2-40B4-BE49-F238E27FC236}">
                <a16:creationId xmlns:a16="http://schemas.microsoft.com/office/drawing/2014/main" id="{F64D82A5-E79B-44D1-82CA-D61A5BCA9077}"/>
              </a:ext>
            </a:extLst>
          </p:cNvPr>
          <p:cNvGrpSpPr/>
          <p:nvPr/>
        </p:nvGrpSpPr>
        <p:grpSpPr>
          <a:xfrm>
            <a:off x="142042" y="560548"/>
            <a:ext cx="11762911" cy="5152128"/>
            <a:chOff x="6693711" y="746241"/>
            <a:chExt cx="6113020" cy="2711236"/>
          </a:xfrm>
        </p:grpSpPr>
        <p:sp>
          <p:nvSpPr>
            <p:cNvPr id="5" name="TextBox 4">
              <a:extLst>
                <a:ext uri="{FF2B5EF4-FFF2-40B4-BE49-F238E27FC236}">
                  <a16:creationId xmlns:a16="http://schemas.microsoft.com/office/drawing/2014/main" id="{FAEDF09C-D10E-4281-B993-F695A9A27D83}"/>
                </a:ext>
              </a:extLst>
            </p:cNvPr>
            <p:cNvSpPr txBox="1"/>
            <p:nvPr/>
          </p:nvSpPr>
          <p:spPr>
            <a:xfrm>
              <a:off x="8505074" y="1465330"/>
              <a:ext cx="4057138" cy="1992147"/>
            </a:xfrm>
            <a:prstGeom prst="rect">
              <a:avLst/>
            </a:prstGeom>
            <a:noFill/>
          </p:spPr>
          <p:txBody>
            <a:bodyPr wrap="square" rtlCol="0">
              <a:spAutoFit/>
            </a:bodyPr>
            <a:lstStyle/>
            <a:p>
              <a:r>
                <a:rPr lang="en-US" sz="4800" dirty="0">
                  <a:solidFill>
                    <a:schemeClr val="tx1">
                      <a:lumMod val="75000"/>
                    </a:schemeClr>
                  </a:solidFill>
                </a:rPr>
                <a:t>According to community standards, no-kill shelters save 90% of animals though their programs and services.[1]</a:t>
              </a:r>
              <a:endParaRPr lang="en-US" sz="4800" noProof="1">
                <a:solidFill>
                  <a:schemeClr val="tx1">
                    <a:lumMod val="75000"/>
                  </a:schemeClr>
                </a:solidFill>
              </a:endParaRPr>
            </a:p>
          </p:txBody>
        </p:sp>
        <p:sp>
          <p:nvSpPr>
            <p:cNvPr id="6" name="TextBox 5">
              <a:extLst>
                <a:ext uri="{FF2B5EF4-FFF2-40B4-BE49-F238E27FC236}">
                  <a16:creationId xmlns:a16="http://schemas.microsoft.com/office/drawing/2014/main" id="{22886093-DE98-41D1-86CD-409EC3252574}"/>
                </a:ext>
              </a:extLst>
            </p:cNvPr>
            <p:cNvSpPr txBox="1"/>
            <p:nvPr/>
          </p:nvSpPr>
          <p:spPr>
            <a:xfrm>
              <a:off x="6693711" y="746241"/>
              <a:ext cx="6113020" cy="631657"/>
            </a:xfrm>
            <a:prstGeom prst="rect">
              <a:avLst/>
            </a:prstGeom>
            <a:noFill/>
          </p:spPr>
          <p:txBody>
            <a:bodyPr wrap="square" rtlCol="0">
              <a:spAutoFit/>
            </a:bodyPr>
            <a:lstStyle/>
            <a:p>
              <a:pPr algn="ctr"/>
              <a:r>
                <a:rPr lang="en-US" sz="7200" b="1" i="1" dirty="0">
                  <a:solidFill>
                    <a:schemeClr val="accent1"/>
                  </a:solidFill>
                  <a:latin typeface="+mj-lt"/>
                </a:rPr>
                <a:t>No-Kill Minimum Standards</a:t>
              </a:r>
              <a:endParaRPr lang="en-US" sz="7200" b="1" i="1" dirty="0">
                <a:solidFill>
                  <a:schemeClr val="bg1"/>
                </a:solidFill>
                <a:latin typeface="+mj-lt"/>
              </a:endParaRPr>
            </a:p>
          </p:txBody>
        </p:sp>
      </p:grpSp>
      <p:pic>
        <p:nvPicPr>
          <p:cNvPr id="7" name="Graphic 6" descr="Heart">
            <a:extLst>
              <a:ext uri="{FF2B5EF4-FFF2-40B4-BE49-F238E27FC236}">
                <a16:creationId xmlns:a16="http://schemas.microsoft.com/office/drawing/2014/main" id="{7A828E61-5F28-4A40-8FB6-6E2E83341A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6131" y="2087932"/>
            <a:ext cx="3442860" cy="3442860"/>
          </a:xfrm>
          <a:prstGeom prst="rect">
            <a:avLst/>
          </a:prstGeom>
        </p:spPr>
      </p:pic>
      <p:sp>
        <p:nvSpPr>
          <p:cNvPr id="8" name="TextBox 7">
            <a:extLst>
              <a:ext uri="{FF2B5EF4-FFF2-40B4-BE49-F238E27FC236}">
                <a16:creationId xmlns:a16="http://schemas.microsoft.com/office/drawing/2014/main" id="{722B100E-86B4-4554-8291-14DD12638AC6}"/>
              </a:ext>
            </a:extLst>
          </p:cNvPr>
          <p:cNvSpPr txBox="1"/>
          <p:nvPr/>
        </p:nvSpPr>
        <p:spPr>
          <a:xfrm>
            <a:off x="1202287" y="2838976"/>
            <a:ext cx="1755951" cy="1477532"/>
          </a:xfrm>
          <a:prstGeom prst="rect">
            <a:avLst/>
          </a:prstGeom>
          <a:noFill/>
        </p:spPr>
        <p:txBody>
          <a:bodyPr wrap="square" lIns="0" tIns="0" rIns="0" bIns="0" rtlCol="0" anchor="ctr">
            <a:noAutofit/>
          </a:bodyPr>
          <a:lstStyle/>
          <a:p>
            <a:pPr algn="ctr"/>
            <a:r>
              <a:rPr lang="en-US" sz="7200" b="1" dirty="0">
                <a:solidFill>
                  <a:srgbClr val="3F5381"/>
                </a:solidFill>
                <a:latin typeface="Corbel" panose="020B0503020204020204" pitchFamily="34" charset="0"/>
              </a:rPr>
              <a:t>90%</a:t>
            </a:r>
          </a:p>
        </p:txBody>
      </p:sp>
      <p:sp>
        <p:nvSpPr>
          <p:cNvPr id="12" name="TextBox 11">
            <a:extLst>
              <a:ext uri="{FF2B5EF4-FFF2-40B4-BE49-F238E27FC236}">
                <a16:creationId xmlns:a16="http://schemas.microsoft.com/office/drawing/2014/main" id="{E32B7F97-C557-4C45-AAEE-7A341F8BA0A2}"/>
              </a:ext>
            </a:extLst>
          </p:cNvPr>
          <p:cNvSpPr txBox="1"/>
          <p:nvPr/>
        </p:nvSpPr>
        <p:spPr>
          <a:xfrm>
            <a:off x="149583" y="6131808"/>
            <a:ext cx="11892834" cy="731137"/>
          </a:xfrm>
          <a:prstGeom prst="rect">
            <a:avLst/>
          </a:prstGeom>
          <a:noFill/>
        </p:spPr>
        <p:txBody>
          <a:bodyPr wrap="square" lIns="0" tIns="0" rIns="0" bIns="0" rtlCol="0" anchor="ctr">
            <a:noAutofit/>
          </a:bodyPr>
          <a:lstStyle/>
          <a:p>
            <a:endParaRPr lang="en-US" sz="1400" i="1" noProof="1">
              <a:solidFill>
                <a:schemeClr val="bg1">
                  <a:lumMod val="65000"/>
                </a:schemeClr>
              </a:solidFill>
            </a:endParaRPr>
          </a:p>
          <a:p>
            <a:r>
              <a:rPr lang="en-US" sz="1400" i="1" noProof="1">
                <a:solidFill>
                  <a:schemeClr val="tx1">
                    <a:lumMod val="75000"/>
                  </a:schemeClr>
                </a:solidFill>
              </a:rPr>
              <a:t>[1] What does no-kill mean? (n.d.). Best Friends Animal Society. Retrieved October 24, 2020, from https://bestfriends.org/no-kill-2025/what-does-no-kill-mean </a:t>
            </a:r>
            <a:endParaRPr lang="en-US" sz="1400" b="1" dirty="0">
              <a:solidFill>
                <a:schemeClr val="tx1">
                  <a:lumMod val="75000"/>
                </a:schemeClr>
              </a:solidFill>
              <a:latin typeface="Corbel" panose="020B0503020204020204" pitchFamily="34" charset="0"/>
            </a:endParaRPr>
          </a:p>
        </p:txBody>
      </p:sp>
      <p:pic>
        <p:nvPicPr>
          <p:cNvPr id="2" name="Audio 1">
            <a:hlinkClick r:id="" action="ppaction://media"/>
            <a:extLst>
              <a:ext uri="{FF2B5EF4-FFF2-40B4-BE49-F238E27FC236}">
                <a16:creationId xmlns:a16="http://schemas.microsoft.com/office/drawing/2014/main" id="{EE6FBDB5-04FD-4194-9049-4BD3FF0B98E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309054908"/>
      </p:ext>
    </p:extLst>
  </p:cSld>
  <p:clrMapOvr>
    <a:masterClrMapping/>
  </p:clrMapOvr>
  <mc:AlternateContent xmlns:mc="http://schemas.openxmlformats.org/markup-compatibility/2006">
    <mc:Choice xmlns:p14="http://schemas.microsoft.com/office/powerpoint/2010/main" Requires="p14">
      <p:transition spd="slow" p14:dur="2000" advTm="15752"/>
    </mc:Choice>
    <mc:Fallback>
      <p:transition spd="slow" advTm="157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ape, square&#10;&#10;Description automatically generated">
            <a:extLst>
              <a:ext uri="{FF2B5EF4-FFF2-40B4-BE49-F238E27FC236}">
                <a16:creationId xmlns:a16="http://schemas.microsoft.com/office/drawing/2014/main" id="{2559E52B-539D-4D80-93D9-EDE3941DCA87}"/>
              </a:ext>
            </a:extLst>
          </p:cNvPr>
          <p:cNvPicPr>
            <a:picLocks noChangeAspect="1"/>
          </p:cNvPicPr>
          <p:nvPr/>
        </p:nvPicPr>
        <p:blipFill>
          <a:blip r:embed="rId6"/>
          <a:stretch>
            <a:fillRect/>
          </a:stretch>
        </p:blipFill>
        <p:spPr>
          <a:xfrm>
            <a:off x="517739" y="3250934"/>
            <a:ext cx="11172551" cy="1521015"/>
          </a:xfrm>
          <a:prstGeom prst="rect">
            <a:avLst/>
          </a:prstGeom>
        </p:spPr>
      </p:pic>
      <p:grpSp>
        <p:nvGrpSpPr>
          <p:cNvPr id="5" name="Group 4" descr="Info with Icon">
            <a:extLst>
              <a:ext uri="{FF2B5EF4-FFF2-40B4-BE49-F238E27FC236}">
                <a16:creationId xmlns:a16="http://schemas.microsoft.com/office/drawing/2014/main" id="{F2CC4807-F2BF-4C10-9598-AC2A82837DF3}"/>
              </a:ext>
            </a:extLst>
          </p:cNvPr>
          <p:cNvGrpSpPr/>
          <p:nvPr/>
        </p:nvGrpSpPr>
        <p:grpSpPr>
          <a:xfrm>
            <a:off x="718368" y="3380518"/>
            <a:ext cx="8434285" cy="1038954"/>
            <a:chOff x="1064042" y="4696676"/>
            <a:chExt cx="3681762" cy="1249545"/>
          </a:xfrm>
        </p:grpSpPr>
        <p:sp>
          <p:nvSpPr>
            <p:cNvPr id="6" name="TextBox 5">
              <a:extLst>
                <a:ext uri="{FF2B5EF4-FFF2-40B4-BE49-F238E27FC236}">
                  <a16:creationId xmlns:a16="http://schemas.microsoft.com/office/drawing/2014/main" id="{8F40E0DF-C5F0-4AD4-BD3C-1747D145855C}"/>
                </a:ext>
              </a:extLst>
            </p:cNvPr>
            <p:cNvSpPr txBox="1"/>
            <p:nvPr/>
          </p:nvSpPr>
          <p:spPr>
            <a:xfrm>
              <a:off x="1064042" y="4696676"/>
              <a:ext cx="3098687" cy="1249545"/>
            </a:xfrm>
            <a:prstGeom prst="rect">
              <a:avLst/>
            </a:prstGeom>
            <a:noFill/>
          </p:spPr>
          <p:txBody>
            <a:bodyPr wrap="square" lIns="0" tIns="0" rIns="0" bIns="0" rtlCol="0" anchor="ctr">
              <a:noAutofit/>
            </a:bodyPr>
            <a:lstStyle/>
            <a:p>
              <a:r>
                <a:rPr lang="en-US" sz="9600" b="1" dirty="0">
                  <a:solidFill>
                    <a:srgbClr val="3F5381"/>
                  </a:solidFill>
                </a:rPr>
                <a:t>84</a:t>
              </a:r>
              <a:r>
                <a:rPr lang="en-US" sz="7200" b="1" dirty="0">
                  <a:solidFill>
                    <a:srgbClr val="595959"/>
                  </a:solidFill>
                </a:rPr>
                <a:t>%</a:t>
              </a:r>
              <a:endParaRPr lang="en-US" sz="9600" b="1" dirty="0">
                <a:solidFill>
                  <a:srgbClr val="595959"/>
                </a:solidFill>
              </a:endParaRPr>
            </a:p>
          </p:txBody>
        </p:sp>
        <p:sp>
          <p:nvSpPr>
            <p:cNvPr id="7" name="TextBox 6">
              <a:extLst>
                <a:ext uri="{FF2B5EF4-FFF2-40B4-BE49-F238E27FC236}">
                  <a16:creationId xmlns:a16="http://schemas.microsoft.com/office/drawing/2014/main" id="{D55E6882-269F-414D-97F4-6202146BB410}"/>
                </a:ext>
              </a:extLst>
            </p:cNvPr>
            <p:cNvSpPr txBox="1"/>
            <p:nvPr/>
          </p:nvSpPr>
          <p:spPr>
            <a:xfrm>
              <a:off x="2086535" y="4922611"/>
              <a:ext cx="2659269" cy="999436"/>
            </a:xfrm>
            <a:prstGeom prst="rect">
              <a:avLst/>
            </a:prstGeom>
            <a:noFill/>
          </p:spPr>
          <p:txBody>
            <a:bodyPr wrap="square" rtlCol="0">
              <a:spAutoFit/>
            </a:bodyPr>
            <a:lstStyle/>
            <a:p>
              <a:r>
                <a:rPr lang="en-US" sz="2400" b="1" dirty="0">
                  <a:solidFill>
                    <a:srgbClr val="595959"/>
                  </a:solidFill>
                </a:rPr>
                <a:t>Of animals were placed through adoption, transport or return to owner</a:t>
              </a:r>
              <a:endParaRPr lang="en-US" sz="2400" b="1" noProof="1">
                <a:solidFill>
                  <a:srgbClr val="595959"/>
                </a:solidFill>
              </a:endParaRPr>
            </a:p>
          </p:txBody>
        </p:sp>
      </p:grpSp>
      <p:sp>
        <p:nvSpPr>
          <p:cNvPr id="8" name="TextBox 7">
            <a:extLst>
              <a:ext uri="{FF2B5EF4-FFF2-40B4-BE49-F238E27FC236}">
                <a16:creationId xmlns:a16="http://schemas.microsoft.com/office/drawing/2014/main" id="{EA384818-C2E4-44B7-BD0C-514EA495F343}"/>
              </a:ext>
            </a:extLst>
          </p:cNvPr>
          <p:cNvSpPr txBox="1"/>
          <p:nvPr/>
        </p:nvSpPr>
        <p:spPr>
          <a:xfrm>
            <a:off x="9786295" y="3157222"/>
            <a:ext cx="1980237" cy="1079013"/>
          </a:xfrm>
          <a:prstGeom prst="rect">
            <a:avLst/>
          </a:prstGeom>
          <a:noFill/>
        </p:spPr>
        <p:txBody>
          <a:bodyPr wrap="square" lIns="0" tIns="0" rIns="0" bIns="0" rtlCol="0" anchor="ctr">
            <a:noAutofit/>
          </a:bodyPr>
          <a:lstStyle/>
          <a:p>
            <a:r>
              <a:rPr lang="en-US" sz="7200" b="1" dirty="0">
                <a:solidFill>
                  <a:srgbClr val="3F5381"/>
                </a:solidFill>
                <a:latin typeface="Corbel" panose="020B0503020204020204" pitchFamily="34" charset="0"/>
              </a:rPr>
              <a:t> 12</a:t>
            </a:r>
            <a:r>
              <a:rPr lang="en-US" sz="3600" b="1" dirty="0">
                <a:solidFill>
                  <a:srgbClr val="595959"/>
                </a:solidFill>
                <a:latin typeface="Corbel" panose="020B0503020204020204" pitchFamily="34" charset="0"/>
              </a:rPr>
              <a:t>%</a:t>
            </a:r>
          </a:p>
        </p:txBody>
      </p:sp>
      <p:sp>
        <p:nvSpPr>
          <p:cNvPr id="9" name="TextBox 8">
            <a:extLst>
              <a:ext uri="{FF2B5EF4-FFF2-40B4-BE49-F238E27FC236}">
                <a16:creationId xmlns:a16="http://schemas.microsoft.com/office/drawing/2014/main" id="{58CBF329-C709-407C-9927-05D7CFE54F2A}"/>
              </a:ext>
            </a:extLst>
          </p:cNvPr>
          <p:cNvSpPr txBox="1"/>
          <p:nvPr/>
        </p:nvSpPr>
        <p:spPr>
          <a:xfrm>
            <a:off x="9708882" y="4175216"/>
            <a:ext cx="1729557" cy="255428"/>
          </a:xfrm>
          <a:prstGeom prst="rect">
            <a:avLst/>
          </a:prstGeom>
          <a:noFill/>
        </p:spPr>
        <p:txBody>
          <a:bodyPr wrap="square" lIns="0" tIns="0" rIns="0" bIns="0" rtlCol="0" anchor="ctr">
            <a:noAutofit/>
          </a:bodyPr>
          <a:lstStyle/>
          <a:p>
            <a:pPr algn="ctr"/>
            <a:r>
              <a:rPr lang="en-US" sz="2000" b="1" dirty="0">
                <a:solidFill>
                  <a:srgbClr val="595959"/>
                </a:solidFill>
                <a:latin typeface="Corbel" panose="020B0503020204020204" pitchFamily="34" charset="0"/>
              </a:rPr>
              <a:t>Euthanized</a:t>
            </a:r>
          </a:p>
        </p:txBody>
      </p:sp>
      <p:pic>
        <p:nvPicPr>
          <p:cNvPr id="12" name="Graphic 11" descr="Dog House">
            <a:extLst>
              <a:ext uri="{FF2B5EF4-FFF2-40B4-BE49-F238E27FC236}">
                <a16:creationId xmlns:a16="http://schemas.microsoft.com/office/drawing/2014/main" id="{D688875E-D82B-4C00-981C-68F4FB5D89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33585" y="3702720"/>
            <a:ext cx="914400" cy="914400"/>
          </a:xfrm>
          <a:prstGeom prst="rect">
            <a:avLst/>
          </a:prstGeom>
        </p:spPr>
      </p:pic>
      <p:sp>
        <p:nvSpPr>
          <p:cNvPr id="14" name="TextBox 13">
            <a:extLst>
              <a:ext uri="{FF2B5EF4-FFF2-40B4-BE49-F238E27FC236}">
                <a16:creationId xmlns:a16="http://schemas.microsoft.com/office/drawing/2014/main" id="{BACC2E5A-0C53-4BFF-8009-21272D11E233}"/>
              </a:ext>
            </a:extLst>
          </p:cNvPr>
          <p:cNvSpPr txBox="1"/>
          <p:nvPr/>
        </p:nvSpPr>
        <p:spPr>
          <a:xfrm>
            <a:off x="517739" y="2574234"/>
            <a:ext cx="11172551" cy="588535"/>
          </a:xfrm>
          <a:prstGeom prst="rect">
            <a:avLst/>
          </a:prstGeom>
          <a:noFill/>
        </p:spPr>
        <p:txBody>
          <a:bodyPr wrap="square" lIns="0" tIns="0" rIns="0" bIns="0" rtlCol="0" anchor="ctr">
            <a:noAutofit/>
          </a:bodyPr>
          <a:lstStyle/>
          <a:p>
            <a:pPr algn="ctr"/>
            <a:r>
              <a:rPr lang="en-US" sz="2800" b="1" dirty="0">
                <a:solidFill>
                  <a:schemeClr val="tx1">
                    <a:lumMod val="65000"/>
                  </a:schemeClr>
                </a:solidFill>
                <a:latin typeface="Corbel" panose="020B0503020204020204" pitchFamily="34" charset="0"/>
              </a:rPr>
              <a:t>4869 animals arrived in 2019</a:t>
            </a:r>
          </a:p>
        </p:txBody>
      </p:sp>
      <p:cxnSp>
        <p:nvCxnSpPr>
          <p:cNvPr id="16" name="Straight Connector 15">
            <a:extLst>
              <a:ext uri="{FF2B5EF4-FFF2-40B4-BE49-F238E27FC236}">
                <a16:creationId xmlns:a16="http://schemas.microsoft.com/office/drawing/2014/main" id="{36FE5F54-06D2-44B3-9330-6EA6D1B844FD}"/>
              </a:ext>
            </a:extLst>
          </p:cNvPr>
          <p:cNvCxnSpPr>
            <a:cxnSpLocks/>
          </p:cNvCxnSpPr>
          <p:nvPr/>
        </p:nvCxnSpPr>
        <p:spPr>
          <a:xfrm flipV="1">
            <a:off x="519429" y="2868501"/>
            <a:ext cx="3376710" cy="1"/>
          </a:xfrm>
          <a:prstGeom prst="line">
            <a:avLst/>
          </a:prstGeom>
          <a:ln>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C87F7D0-E807-4AEE-8C95-26C12BE1AE14}"/>
              </a:ext>
            </a:extLst>
          </p:cNvPr>
          <p:cNvCxnSpPr>
            <a:cxnSpLocks/>
          </p:cNvCxnSpPr>
          <p:nvPr/>
        </p:nvCxnSpPr>
        <p:spPr>
          <a:xfrm flipV="1">
            <a:off x="8299174" y="2883472"/>
            <a:ext cx="3391116" cy="25951"/>
          </a:xfrm>
          <a:prstGeom prst="line">
            <a:avLst/>
          </a:prstGeom>
          <a:ln>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1244894-740C-4E63-9AC7-608D2E4CC5AC}"/>
              </a:ext>
            </a:extLst>
          </p:cNvPr>
          <p:cNvCxnSpPr/>
          <p:nvPr/>
        </p:nvCxnSpPr>
        <p:spPr>
          <a:xfrm>
            <a:off x="517739" y="2574234"/>
            <a:ext cx="0" cy="528258"/>
          </a:xfrm>
          <a:prstGeom prst="line">
            <a:avLst/>
          </a:prstGeom>
          <a:ln>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76D5E74-5906-4671-A9AE-F5FF81BD9194}"/>
              </a:ext>
            </a:extLst>
          </p:cNvPr>
          <p:cNvCxnSpPr/>
          <p:nvPr/>
        </p:nvCxnSpPr>
        <p:spPr>
          <a:xfrm>
            <a:off x="11704446" y="2619343"/>
            <a:ext cx="0" cy="528258"/>
          </a:xfrm>
          <a:prstGeom prst="line">
            <a:avLst/>
          </a:prstGeom>
          <a:ln>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44C41D6-47FC-4D2C-BEC6-01D52DF440E8}"/>
              </a:ext>
            </a:extLst>
          </p:cNvPr>
          <p:cNvSpPr txBox="1"/>
          <p:nvPr/>
        </p:nvSpPr>
        <p:spPr>
          <a:xfrm>
            <a:off x="11240009" y="3394845"/>
            <a:ext cx="1025749" cy="1079013"/>
          </a:xfrm>
          <a:prstGeom prst="rect">
            <a:avLst/>
          </a:prstGeom>
          <a:noFill/>
        </p:spPr>
        <p:txBody>
          <a:bodyPr wrap="square" lIns="0" tIns="0" rIns="0" bIns="0" rtlCol="0" anchor="ctr">
            <a:noAutofit/>
          </a:bodyPr>
          <a:lstStyle/>
          <a:p>
            <a:r>
              <a:rPr lang="en-US" sz="1400" b="1" dirty="0">
                <a:solidFill>
                  <a:srgbClr val="C6D630"/>
                </a:solidFill>
                <a:latin typeface="Corbel" panose="020B0503020204020204" pitchFamily="34" charset="0"/>
              </a:rPr>
              <a:t>  </a:t>
            </a:r>
            <a:r>
              <a:rPr lang="en-US" sz="3600" b="1" dirty="0">
                <a:solidFill>
                  <a:srgbClr val="C6D630"/>
                </a:solidFill>
                <a:latin typeface="Corbel" panose="020B0503020204020204" pitchFamily="34" charset="0"/>
              </a:rPr>
              <a:t>4</a:t>
            </a:r>
            <a:r>
              <a:rPr lang="en-US" sz="1200" b="1" dirty="0">
                <a:latin typeface="Corbel" panose="020B0503020204020204" pitchFamily="34" charset="0"/>
              </a:rPr>
              <a:t>%</a:t>
            </a:r>
          </a:p>
        </p:txBody>
      </p:sp>
      <p:sp>
        <p:nvSpPr>
          <p:cNvPr id="26" name="TextBox 25">
            <a:extLst>
              <a:ext uri="{FF2B5EF4-FFF2-40B4-BE49-F238E27FC236}">
                <a16:creationId xmlns:a16="http://schemas.microsoft.com/office/drawing/2014/main" id="{9464E83C-E81F-4AF3-8190-117A77FBE4BF}"/>
              </a:ext>
            </a:extLst>
          </p:cNvPr>
          <p:cNvSpPr txBox="1"/>
          <p:nvPr/>
        </p:nvSpPr>
        <p:spPr>
          <a:xfrm>
            <a:off x="3179927" y="4771949"/>
            <a:ext cx="8518365" cy="451786"/>
          </a:xfrm>
          <a:prstGeom prst="rect">
            <a:avLst/>
          </a:prstGeom>
          <a:noFill/>
        </p:spPr>
        <p:txBody>
          <a:bodyPr wrap="square" lIns="0" tIns="0" rIns="0" bIns="0" rtlCol="0" anchor="ctr">
            <a:noAutofit/>
          </a:bodyPr>
          <a:lstStyle/>
          <a:p>
            <a:pPr algn="r"/>
            <a:r>
              <a:rPr lang="en-US" sz="1400" b="1" dirty="0">
                <a:solidFill>
                  <a:schemeClr val="tx1">
                    <a:lumMod val="75000"/>
                  </a:schemeClr>
                </a:solidFill>
                <a:latin typeface="Corbel" panose="020B0503020204020204" pitchFamily="34" charset="0"/>
              </a:rPr>
              <a:t>4% of animals had an outcome that was not a result of the shelter’s live release programs or euthanasia</a:t>
            </a:r>
          </a:p>
        </p:txBody>
      </p:sp>
      <p:sp>
        <p:nvSpPr>
          <p:cNvPr id="27" name="TextBox 26">
            <a:extLst>
              <a:ext uri="{FF2B5EF4-FFF2-40B4-BE49-F238E27FC236}">
                <a16:creationId xmlns:a16="http://schemas.microsoft.com/office/drawing/2014/main" id="{CF92261C-86D7-420E-A53C-18856F9DD3ED}"/>
              </a:ext>
            </a:extLst>
          </p:cNvPr>
          <p:cNvSpPr txBox="1"/>
          <p:nvPr/>
        </p:nvSpPr>
        <p:spPr>
          <a:xfrm>
            <a:off x="11240009" y="4227363"/>
            <a:ext cx="434252" cy="307875"/>
          </a:xfrm>
          <a:prstGeom prst="rect">
            <a:avLst/>
          </a:prstGeom>
          <a:noFill/>
        </p:spPr>
        <p:txBody>
          <a:bodyPr wrap="square" lIns="0" tIns="0" rIns="0" bIns="0" rtlCol="0" anchor="ctr">
            <a:noAutofit/>
          </a:bodyPr>
          <a:lstStyle/>
          <a:p>
            <a:pPr algn="ctr"/>
            <a:r>
              <a:rPr lang="en-US" sz="2800" b="1" dirty="0">
                <a:solidFill>
                  <a:srgbClr val="C6D630"/>
                </a:solidFill>
                <a:latin typeface="Corbel" panose="020B0503020204020204" pitchFamily="34" charset="0"/>
              </a:rPr>
              <a:t>*</a:t>
            </a:r>
          </a:p>
        </p:txBody>
      </p:sp>
      <p:sp>
        <p:nvSpPr>
          <p:cNvPr id="29" name="TextBox 28">
            <a:extLst>
              <a:ext uri="{FF2B5EF4-FFF2-40B4-BE49-F238E27FC236}">
                <a16:creationId xmlns:a16="http://schemas.microsoft.com/office/drawing/2014/main" id="{E59CD919-D259-411F-8D1E-794112833505}"/>
              </a:ext>
            </a:extLst>
          </p:cNvPr>
          <p:cNvSpPr txBox="1"/>
          <p:nvPr/>
        </p:nvSpPr>
        <p:spPr>
          <a:xfrm>
            <a:off x="3554286" y="4892422"/>
            <a:ext cx="388222" cy="326171"/>
          </a:xfrm>
          <a:prstGeom prst="rect">
            <a:avLst/>
          </a:prstGeom>
          <a:noFill/>
        </p:spPr>
        <p:txBody>
          <a:bodyPr wrap="square" lIns="0" tIns="0" rIns="0" bIns="0" rtlCol="0" anchor="ctr">
            <a:noAutofit/>
          </a:bodyPr>
          <a:lstStyle/>
          <a:p>
            <a:pPr algn="ctr"/>
            <a:r>
              <a:rPr lang="en-US" sz="2800" b="1" dirty="0">
                <a:solidFill>
                  <a:srgbClr val="C6D630"/>
                </a:solidFill>
                <a:latin typeface="Corbel" panose="020B0503020204020204" pitchFamily="34" charset="0"/>
              </a:rPr>
              <a:t>*</a:t>
            </a:r>
          </a:p>
        </p:txBody>
      </p:sp>
      <p:sp>
        <p:nvSpPr>
          <p:cNvPr id="30" name="Title 1">
            <a:extLst>
              <a:ext uri="{FF2B5EF4-FFF2-40B4-BE49-F238E27FC236}">
                <a16:creationId xmlns:a16="http://schemas.microsoft.com/office/drawing/2014/main" id="{27FEECE1-8C20-474A-B8CC-05C0ED542A00}"/>
              </a:ext>
            </a:extLst>
          </p:cNvPr>
          <p:cNvSpPr>
            <a:spLocks noGrp="1"/>
          </p:cNvSpPr>
          <p:nvPr>
            <p:ph type="ctrTitle"/>
          </p:nvPr>
        </p:nvSpPr>
        <p:spPr>
          <a:xfrm>
            <a:off x="79514" y="282921"/>
            <a:ext cx="10933664" cy="1475013"/>
          </a:xfrm>
        </p:spPr>
        <p:txBody>
          <a:bodyPr>
            <a:normAutofit/>
          </a:bodyPr>
          <a:lstStyle/>
          <a:p>
            <a:pPr algn="l"/>
            <a:r>
              <a:rPr lang="en-US" sz="8000" b="1" dirty="0">
                <a:solidFill>
                  <a:schemeClr val="tx1"/>
                </a:solidFill>
                <a:latin typeface="+mn-lt"/>
              </a:rPr>
              <a:t>Where we are now…</a:t>
            </a:r>
          </a:p>
        </p:txBody>
      </p:sp>
      <p:pic>
        <p:nvPicPr>
          <p:cNvPr id="3" name="Audio 2">
            <a:hlinkClick r:id="" action="ppaction://media"/>
            <a:extLst>
              <a:ext uri="{FF2B5EF4-FFF2-40B4-BE49-F238E27FC236}">
                <a16:creationId xmlns:a16="http://schemas.microsoft.com/office/drawing/2014/main" id="{6FED1B79-768C-420D-90F8-1787E3E451DB}"/>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3565057968"/>
      </p:ext>
    </p:extLst>
  </p:cSld>
  <p:clrMapOvr>
    <a:masterClrMapping/>
  </p:clrMapOvr>
  <mc:AlternateContent xmlns:mc="http://schemas.openxmlformats.org/markup-compatibility/2006">
    <mc:Choice xmlns:p14="http://schemas.microsoft.com/office/powerpoint/2010/main" Requires="p14">
      <p:transition spd="slow" p14:dur="2000" advTm="32355"/>
    </mc:Choice>
    <mc:Fallback>
      <p:transition spd="slow" advTm="323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3"/>
                </p:tgtEl>
              </p:cMediaNode>
            </p:audio>
          </p:childTnLst>
        </p:cTn>
      </p:par>
    </p:tnLst>
    <p:bldLst>
      <p:bldP spid="8" grpId="0"/>
      <p:bldP spid="9" grpId="0"/>
      <p:bldP spid="25" grpId="0"/>
      <p:bldP spid="26" grpId="0"/>
      <p:bldP spid="27" grpId="0"/>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baseball, object, bat, match&#10;&#10;Description automatically generated">
            <a:extLst>
              <a:ext uri="{FF2B5EF4-FFF2-40B4-BE49-F238E27FC236}">
                <a16:creationId xmlns:a16="http://schemas.microsoft.com/office/drawing/2014/main" id="{CBDB224E-2F7F-4F2C-B924-069DBCC111EB}"/>
              </a:ext>
            </a:extLst>
          </p:cNvPr>
          <p:cNvPicPr>
            <a:picLocks noChangeAspect="1"/>
          </p:cNvPicPr>
          <p:nvPr/>
        </p:nvPicPr>
        <p:blipFill rotWithShape="1">
          <a:blip r:embed="rId5"/>
          <a:srcRect b="66100"/>
          <a:stretch/>
        </p:blipFill>
        <p:spPr>
          <a:xfrm>
            <a:off x="6987194" y="2715251"/>
            <a:ext cx="3210340" cy="1538696"/>
          </a:xfrm>
          <a:prstGeom prst="rect">
            <a:avLst/>
          </a:prstGeom>
        </p:spPr>
      </p:pic>
      <p:sp>
        <p:nvSpPr>
          <p:cNvPr id="15" name="Flowchart: Off-page Connector 14">
            <a:extLst>
              <a:ext uri="{FF2B5EF4-FFF2-40B4-BE49-F238E27FC236}">
                <a16:creationId xmlns:a16="http://schemas.microsoft.com/office/drawing/2014/main" id="{61EDCCAC-7300-4DDB-BFE6-64289DB8142A}"/>
              </a:ext>
            </a:extLst>
          </p:cNvPr>
          <p:cNvSpPr/>
          <p:nvPr/>
        </p:nvSpPr>
        <p:spPr>
          <a:xfrm rot="10800000">
            <a:off x="10554174" y="2136774"/>
            <a:ext cx="952511" cy="1156954"/>
          </a:xfrm>
          <a:prstGeom prst="flowChartOffpageConnector">
            <a:avLst/>
          </a:prstGeom>
          <a:solidFill>
            <a:srgbClr val="C6D630"/>
          </a:solidFill>
          <a:ln>
            <a:solidFill>
              <a:srgbClr val="C6D6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CFC7DB8-B359-4BC2-B0D5-F0F14D465455}"/>
              </a:ext>
            </a:extLst>
          </p:cNvPr>
          <p:cNvSpPr txBox="1"/>
          <p:nvPr/>
        </p:nvSpPr>
        <p:spPr>
          <a:xfrm>
            <a:off x="10554174" y="2392260"/>
            <a:ext cx="980636" cy="645979"/>
          </a:xfrm>
          <a:prstGeom prst="rect">
            <a:avLst/>
          </a:prstGeom>
          <a:noFill/>
        </p:spPr>
        <p:txBody>
          <a:bodyPr wrap="square" lIns="0" tIns="0" rIns="0" bIns="0" rtlCol="0" anchor="ctr">
            <a:noAutofit/>
          </a:bodyPr>
          <a:lstStyle/>
          <a:p>
            <a:pPr algn="ctr"/>
            <a:r>
              <a:rPr lang="en-US" sz="4800" b="1" dirty="0">
                <a:solidFill>
                  <a:srgbClr val="3F5381"/>
                </a:solidFill>
              </a:rPr>
              <a:t>18</a:t>
            </a:r>
            <a:r>
              <a:rPr lang="en-US" sz="2400" b="1" dirty="0">
                <a:solidFill>
                  <a:srgbClr val="3F5381"/>
                </a:solidFill>
              </a:rPr>
              <a:t>%</a:t>
            </a:r>
          </a:p>
        </p:txBody>
      </p:sp>
      <p:sp>
        <p:nvSpPr>
          <p:cNvPr id="23" name="TextBox 22">
            <a:extLst>
              <a:ext uri="{FF2B5EF4-FFF2-40B4-BE49-F238E27FC236}">
                <a16:creationId xmlns:a16="http://schemas.microsoft.com/office/drawing/2014/main" id="{3E3895A0-88D2-46B1-B760-53C6DB41C53A}"/>
              </a:ext>
            </a:extLst>
          </p:cNvPr>
          <p:cNvSpPr txBox="1"/>
          <p:nvPr/>
        </p:nvSpPr>
        <p:spPr>
          <a:xfrm>
            <a:off x="235811" y="929603"/>
            <a:ext cx="6897756" cy="5078313"/>
          </a:xfrm>
          <a:prstGeom prst="rect">
            <a:avLst/>
          </a:prstGeom>
          <a:noFill/>
        </p:spPr>
        <p:txBody>
          <a:bodyPr wrap="square" rtlCol="0">
            <a:spAutoFit/>
          </a:bodyPr>
          <a:lstStyle/>
          <a:p>
            <a:r>
              <a:rPr lang="en-US" sz="5400" noProof="1">
                <a:solidFill>
                  <a:schemeClr val="tx1">
                    <a:lumMod val="65000"/>
                  </a:schemeClr>
                </a:solidFill>
              </a:rPr>
              <a:t>Since 2015, the </a:t>
            </a:r>
            <a:r>
              <a:rPr lang="en-US" sz="5400" b="1" noProof="1">
                <a:solidFill>
                  <a:srgbClr val="C6D630"/>
                </a:solidFill>
              </a:rPr>
              <a:t>rate of animals saved</a:t>
            </a:r>
            <a:r>
              <a:rPr lang="en-US" sz="5400" noProof="1">
                <a:solidFill>
                  <a:schemeClr val="tx1">
                    <a:lumMod val="65000"/>
                  </a:schemeClr>
                </a:solidFill>
              </a:rPr>
              <a:t> </a:t>
            </a:r>
            <a:r>
              <a:rPr lang="en-US" sz="5400" b="1" noProof="1">
                <a:solidFill>
                  <a:srgbClr val="C6D630"/>
                </a:solidFill>
              </a:rPr>
              <a:t>increased 18% </a:t>
            </a:r>
            <a:r>
              <a:rPr lang="en-US" sz="5400" noProof="1">
                <a:solidFill>
                  <a:schemeClr val="tx1">
                    <a:lumMod val="65000"/>
                  </a:schemeClr>
                </a:solidFill>
              </a:rPr>
              <a:t>even though the number of animals in the shelter was decreasing overall.</a:t>
            </a:r>
          </a:p>
        </p:txBody>
      </p:sp>
      <p:pic>
        <p:nvPicPr>
          <p:cNvPr id="25" name="Picture 24" descr="A picture containing baseball, object, bat, match&#10;&#10;Description automatically generated">
            <a:extLst>
              <a:ext uri="{FF2B5EF4-FFF2-40B4-BE49-F238E27FC236}">
                <a16:creationId xmlns:a16="http://schemas.microsoft.com/office/drawing/2014/main" id="{58151F69-4191-4D0A-A99D-C1E31ADB18FF}"/>
              </a:ext>
            </a:extLst>
          </p:cNvPr>
          <p:cNvPicPr>
            <a:picLocks noChangeAspect="1"/>
          </p:cNvPicPr>
          <p:nvPr/>
        </p:nvPicPr>
        <p:blipFill rotWithShape="1">
          <a:blip r:embed="rId5"/>
          <a:srcRect t="92260"/>
          <a:stretch/>
        </p:blipFill>
        <p:spPr>
          <a:xfrm>
            <a:off x="7279939" y="4253947"/>
            <a:ext cx="2788385" cy="333701"/>
          </a:xfrm>
          <a:prstGeom prst="rect">
            <a:avLst/>
          </a:prstGeom>
        </p:spPr>
      </p:pic>
      <p:pic>
        <p:nvPicPr>
          <p:cNvPr id="2" name="Audio 1">
            <a:hlinkClick r:id="" action="ppaction://media"/>
            <a:extLst>
              <a:ext uri="{FF2B5EF4-FFF2-40B4-BE49-F238E27FC236}">
                <a16:creationId xmlns:a16="http://schemas.microsoft.com/office/drawing/2014/main" id="{7D72F668-EB05-48BE-8988-0546C16A7E6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99772884"/>
      </p:ext>
    </p:extLst>
  </p:cSld>
  <p:clrMapOvr>
    <a:masterClrMapping/>
  </p:clrMapOvr>
  <mc:AlternateContent xmlns:mc="http://schemas.openxmlformats.org/markup-compatibility/2006">
    <mc:Choice xmlns:p14="http://schemas.microsoft.com/office/powerpoint/2010/main" Requires="p14">
      <p:transition spd="slow" p14:dur="2000" advTm="13338"/>
    </mc:Choice>
    <mc:Fallback>
      <p:transition spd="slow" advTm="133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Shape, circle&#10;&#10;Description automatically generated">
            <a:extLst>
              <a:ext uri="{FF2B5EF4-FFF2-40B4-BE49-F238E27FC236}">
                <a16:creationId xmlns:a16="http://schemas.microsoft.com/office/drawing/2014/main" id="{DD58094A-F442-49CD-8503-BF5320EF08F4}"/>
              </a:ext>
            </a:extLst>
          </p:cNvPr>
          <p:cNvPicPr>
            <a:picLocks noChangeAspect="1"/>
          </p:cNvPicPr>
          <p:nvPr/>
        </p:nvPicPr>
        <p:blipFill>
          <a:blip r:embed="rId6"/>
          <a:stretch>
            <a:fillRect/>
          </a:stretch>
        </p:blipFill>
        <p:spPr>
          <a:xfrm>
            <a:off x="228603" y="260540"/>
            <a:ext cx="7315200" cy="6336920"/>
          </a:xfrm>
          <a:prstGeom prst="rect">
            <a:avLst/>
          </a:prstGeom>
        </p:spPr>
      </p:pic>
      <p:sp>
        <p:nvSpPr>
          <p:cNvPr id="6" name="TextBox 5">
            <a:extLst>
              <a:ext uri="{FF2B5EF4-FFF2-40B4-BE49-F238E27FC236}">
                <a16:creationId xmlns:a16="http://schemas.microsoft.com/office/drawing/2014/main" id="{57BF1121-24F5-497D-B780-3C988A37F8A8}"/>
              </a:ext>
            </a:extLst>
          </p:cNvPr>
          <p:cNvSpPr txBox="1"/>
          <p:nvPr/>
        </p:nvSpPr>
        <p:spPr>
          <a:xfrm>
            <a:off x="892508" y="1451210"/>
            <a:ext cx="4454903" cy="2240991"/>
          </a:xfrm>
          <a:prstGeom prst="rect">
            <a:avLst/>
          </a:prstGeom>
          <a:noFill/>
        </p:spPr>
        <p:txBody>
          <a:bodyPr wrap="square" lIns="0" tIns="0" rIns="0" bIns="0" rtlCol="0" anchor="ctr">
            <a:noAutofit/>
          </a:bodyPr>
          <a:lstStyle/>
          <a:p>
            <a:pPr algn="ctr"/>
            <a:r>
              <a:rPr lang="en-US" sz="9600" b="1" dirty="0">
                <a:solidFill>
                  <a:srgbClr val="3F5381"/>
                </a:solidFill>
              </a:rPr>
              <a:t>87</a:t>
            </a:r>
            <a:r>
              <a:rPr lang="en-US" sz="9600" b="1" dirty="0">
                <a:solidFill>
                  <a:srgbClr val="595959"/>
                </a:solidFill>
              </a:rPr>
              <a:t>%</a:t>
            </a:r>
          </a:p>
        </p:txBody>
      </p:sp>
      <p:sp>
        <p:nvSpPr>
          <p:cNvPr id="8" name="TextBox 7">
            <a:extLst>
              <a:ext uri="{FF2B5EF4-FFF2-40B4-BE49-F238E27FC236}">
                <a16:creationId xmlns:a16="http://schemas.microsoft.com/office/drawing/2014/main" id="{8A2F4EBF-6288-4354-8605-15B45A33897B}"/>
              </a:ext>
            </a:extLst>
          </p:cNvPr>
          <p:cNvSpPr txBox="1"/>
          <p:nvPr/>
        </p:nvSpPr>
        <p:spPr>
          <a:xfrm>
            <a:off x="1328533" y="3557219"/>
            <a:ext cx="3527226" cy="923330"/>
          </a:xfrm>
          <a:prstGeom prst="rect">
            <a:avLst/>
          </a:prstGeom>
          <a:noFill/>
        </p:spPr>
        <p:txBody>
          <a:bodyPr wrap="square">
            <a:spAutoFit/>
          </a:bodyPr>
          <a:lstStyle/>
          <a:p>
            <a:r>
              <a:rPr lang="en-US" b="1" dirty="0">
                <a:solidFill>
                  <a:srgbClr val="595959"/>
                </a:solidFill>
              </a:rPr>
              <a:t>of animals euthanized had severe medical conditions or irreparable behavior issues [2]</a:t>
            </a:r>
            <a:endParaRPr lang="en-US" sz="1800" b="1" dirty="0">
              <a:solidFill>
                <a:srgbClr val="595959"/>
              </a:solidFill>
            </a:endParaRPr>
          </a:p>
        </p:txBody>
      </p:sp>
      <p:sp>
        <p:nvSpPr>
          <p:cNvPr id="15" name="TextBox 14">
            <a:extLst>
              <a:ext uri="{FF2B5EF4-FFF2-40B4-BE49-F238E27FC236}">
                <a16:creationId xmlns:a16="http://schemas.microsoft.com/office/drawing/2014/main" id="{CDDB7026-3DDB-456B-827D-E528D36AC173}"/>
              </a:ext>
            </a:extLst>
          </p:cNvPr>
          <p:cNvSpPr txBox="1"/>
          <p:nvPr/>
        </p:nvSpPr>
        <p:spPr>
          <a:xfrm>
            <a:off x="5198168" y="5481875"/>
            <a:ext cx="785191" cy="650568"/>
          </a:xfrm>
          <a:prstGeom prst="rect">
            <a:avLst/>
          </a:prstGeom>
          <a:noFill/>
        </p:spPr>
        <p:txBody>
          <a:bodyPr wrap="square" lIns="0" tIns="0" rIns="0" bIns="0" rtlCol="0" anchor="ctr">
            <a:noAutofit/>
          </a:bodyPr>
          <a:lstStyle/>
          <a:p>
            <a:pPr algn="ctr"/>
            <a:r>
              <a:rPr lang="en-US" sz="6000" b="1" dirty="0">
                <a:solidFill>
                  <a:srgbClr val="3F5381"/>
                </a:solidFill>
                <a:latin typeface="Corbel" panose="020B0503020204020204" pitchFamily="34" charset="0"/>
              </a:rPr>
              <a:t>5</a:t>
            </a:r>
            <a:r>
              <a:rPr lang="en-US" sz="3200" b="1" dirty="0">
                <a:latin typeface="Corbel" panose="020B0503020204020204" pitchFamily="34" charset="0"/>
              </a:rPr>
              <a:t>%</a:t>
            </a:r>
          </a:p>
        </p:txBody>
      </p:sp>
      <p:sp>
        <p:nvSpPr>
          <p:cNvPr id="16" name="TextBox 15">
            <a:extLst>
              <a:ext uri="{FF2B5EF4-FFF2-40B4-BE49-F238E27FC236}">
                <a16:creationId xmlns:a16="http://schemas.microsoft.com/office/drawing/2014/main" id="{55F4CD5D-2674-4836-875E-C7389A7D09FD}"/>
              </a:ext>
            </a:extLst>
          </p:cNvPr>
          <p:cNvSpPr txBox="1"/>
          <p:nvPr/>
        </p:nvSpPr>
        <p:spPr>
          <a:xfrm>
            <a:off x="6210818" y="6173984"/>
            <a:ext cx="5845347" cy="318053"/>
          </a:xfrm>
          <a:prstGeom prst="rect">
            <a:avLst/>
          </a:prstGeom>
          <a:noFill/>
        </p:spPr>
        <p:txBody>
          <a:bodyPr wrap="square" lIns="0" tIns="0" rIns="0" bIns="0" rtlCol="0" anchor="ctr">
            <a:noAutofit/>
          </a:bodyPr>
          <a:lstStyle/>
          <a:p>
            <a:r>
              <a:rPr lang="en-US" b="1" i="0" dirty="0">
                <a:effectLst/>
              </a:rPr>
              <a:t> </a:t>
            </a:r>
            <a:r>
              <a:rPr lang="en-US" b="0" i="0" dirty="0">
                <a:solidFill>
                  <a:schemeClr val="tx1">
                    <a:lumMod val="65000"/>
                  </a:schemeClr>
                </a:solidFill>
                <a:effectLst/>
              </a:rPr>
              <a:t>were not considered “healthy,” but likely to become “healthy” if given typical medical, foster, behavioral, or other care [2]</a:t>
            </a:r>
            <a:endParaRPr lang="en-US" b="1" dirty="0">
              <a:solidFill>
                <a:schemeClr val="tx1">
                  <a:lumMod val="65000"/>
                </a:schemeClr>
              </a:solidFill>
            </a:endParaRPr>
          </a:p>
        </p:txBody>
      </p:sp>
      <p:sp>
        <p:nvSpPr>
          <p:cNvPr id="17" name="TextBox 16">
            <a:extLst>
              <a:ext uri="{FF2B5EF4-FFF2-40B4-BE49-F238E27FC236}">
                <a16:creationId xmlns:a16="http://schemas.microsoft.com/office/drawing/2014/main" id="{B06D7E2C-13C1-4501-B0EC-CABC48E0DC04}"/>
              </a:ext>
            </a:extLst>
          </p:cNvPr>
          <p:cNvSpPr txBox="1"/>
          <p:nvPr/>
        </p:nvSpPr>
        <p:spPr>
          <a:xfrm>
            <a:off x="5198168" y="260540"/>
            <a:ext cx="6689033" cy="832764"/>
          </a:xfrm>
          <a:prstGeom prst="rect">
            <a:avLst/>
          </a:prstGeom>
          <a:noFill/>
        </p:spPr>
        <p:txBody>
          <a:bodyPr wrap="square" lIns="0" tIns="0" rIns="0" bIns="0" rtlCol="0" anchor="ctr">
            <a:noAutofit/>
          </a:bodyPr>
          <a:lstStyle/>
          <a:p>
            <a:pPr algn="ctr"/>
            <a:r>
              <a:rPr lang="en-US" sz="2800" b="1" dirty="0">
                <a:solidFill>
                  <a:schemeClr val="tx1">
                    <a:lumMod val="65000"/>
                  </a:schemeClr>
                </a:solidFill>
                <a:latin typeface="Corbel" panose="020B0503020204020204" pitchFamily="34" charset="0"/>
              </a:rPr>
              <a:t>583 animals humanely euthanized in 2019</a:t>
            </a:r>
          </a:p>
        </p:txBody>
      </p:sp>
      <p:sp>
        <p:nvSpPr>
          <p:cNvPr id="19" name="TextBox 18">
            <a:extLst>
              <a:ext uri="{FF2B5EF4-FFF2-40B4-BE49-F238E27FC236}">
                <a16:creationId xmlns:a16="http://schemas.microsoft.com/office/drawing/2014/main" id="{30077814-3043-4EEE-819C-460626BF8EC6}"/>
              </a:ext>
            </a:extLst>
          </p:cNvPr>
          <p:cNvSpPr txBox="1"/>
          <p:nvPr/>
        </p:nvSpPr>
        <p:spPr>
          <a:xfrm>
            <a:off x="6460439" y="4381157"/>
            <a:ext cx="785191" cy="650568"/>
          </a:xfrm>
          <a:prstGeom prst="rect">
            <a:avLst/>
          </a:prstGeom>
          <a:noFill/>
        </p:spPr>
        <p:txBody>
          <a:bodyPr wrap="square" lIns="0" tIns="0" rIns="0" bIns="0" rtlCol="0" anchor="ctr">
            <a:noAutofit/>
          </a:bodyPr>
          <a:lstStyle/>
          <a:p>
            <a:pPr algn="ctr"/>
            <a:r>
              <a:rPr lang="en-US" sz="7200" b="1" dirty="0">
                <a:solidFill>
                  <a:srgbClr val="C6D630"/>
                </a:solidFill>
                <a:latin typeface="Corbel" panose="020B0503020204020204" pitchFamily="34" charset="0"/>
              </a:rPr>
              <a:t>7</a:t>
            </a:r>
            <a:r>
              <a:rPr lang="en-US" sz="3200" b="1" dirty="0">
                <a:latin typeface="Corbel" panose="020B0503020204020204" pitchFamily="34" charset="0"/>
              </a:rPr>
              <a:t>%</a:t>
            </a:r>
          </a:p>
        </p:txBody>
      </p:sp>
      <p:sp>
        <p:nvSpPr>
          <p:cNvPr id="21" name="TextBox 20">
            <a:extLst>
              <a:ext uri="{FF2B5EF4-FFF2-40B4-BE49-F238E27FC236}">
                <a16:creationId xmlns:a16="http://schemas.microsoft.com/office/drawing/2014/main" id="{BEE28F96-C6DC-4059-8BFF-0DD654E0DEAC}"/>
              </a:ext>
            </a:extLst>
          </p:cNvPr>
          <p:cNvSpPr txBox="1"/>
          <p:nvPr/>
        </p:nvSpPr>
        <p:spPr>
          <a:xfrm>
            <a:off x="7679638" y="4642280"/>
            <a:ext cx="4376527" cy="318053"/>
          </a:xfrm>
          <a:prstGeom prst="rect">
            <a:avLst/>
          </a:prstGeom>
          <a:noFill/>
        </p:spPr>
        <p:txBody>
          <a:bodyPr wrap="square" lIns="0" tIns="0" rIns="0" bIns="0" rtlCol="0" anchor="ctr">
            <a:noAutofit/>
          </a:bodyPr>
          <a:lstStyle/>
          <a:p>
            <a:r>
              <a:rPr lang="en-US" b="0" i="0" dirty="0">
                <a:solidFill>
                  <a:schemeClr val="tx1">
                    <a:lumMod val="65000"/>
                  </a:schemeClr>
                </a:solidFill>
                <a:effectLst/>
              </a:rPr>
              <a:t>were not considered “healthy</a:t>
            </a:r>
            <a:r>
              <a:rPr lang="en-US" dirty="0">
                <a:solidFill>
                  <a:schemeClr val="tx1">
                    <a:lumMod val="65000"/>
                  </a:schemeClr>
                </a:solidFill>
              </a:rPr>
              <a:t>,” and unlikely to become </a:t>
            </a:r>
            <a:r>
              <a:rPr lang="en-US" b="0" i="0" dirty="0">
                <a:solidFill>
                  <a:schemeClr val="tx1">
                    <a:lumMod val="65000"/>
                  </a:schemeClr>
                </a:solidFill>
                <a:effectLst/>
              </a:rPr>
              <a:t>“healthy” even if given typical medical, foster, behavioral, or other care [2]</a:t>
            </a:r>
            <a:endParaRPr lang="en-US" b="1" dirty="0">
              <a:solidFill>
                <a:schemeClr val="tx1">
                  <a:lumMod val="65000"/>
                </a:schemeClr>
              </a:solidFill>
            </a:endParaRPr>
          </a:p>
        </p:txBody>
      </p:sp>
      <p:cxnSp>
        <p:nvCxnSpPr>
          <p:cNvPr id="25" name="Straight Arrow Connector 24">
            <a:extLst>
              <a:ext uri="{FF2B5EF4-FFF2-40B4-BE49-F238E27FC236}">
                <a16:creationId xmlns:a16="http://schemas.microsoft.com/office/drawing/2014/main" id="{8635ADE2-3BA5-4779-A792-CF915065645A}"/>
              </a:ext>
            </a:extLst>
          </p:cNvPr>
          <p:cNvCxnSpPr>
            <a:cxnSpLocks/>
          </p:cNvCxnSpPr>
          <p:nvPr/>
        </p:nvCxnSpPr>
        <p:spPr>
          <a:xfrm flipH="1">
            <a:off x="5783436" y="2235563"/>
            <a:ext cx="1381540" cy="2478109"/>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BF67349-416C-4223-862C-D46847CA483C}"/>
              </a:ext>
            </a:extLst>
          </p:cNvPr>
          <p:cNvSpPr txBox="1"/>
          <p:nvPr/>
        </p:nvSpPr>
        <p:spPr>
          <a:xfrm>
            <a:off x="5512902" y="4787135"/>
            <a:ext cx="377686" cy="310638"/>
          </a:xfrm>
          <a:prstGeom prst="rect">
            <a:avLst/>
          </a:prstGeom>
          <a:noFill/>
        </p:spPr>
        <p:txBody>
          <a:bodyPr wrap="square" lIns="0" tIns="0" rIns="0" bIns="0" rtlCol="0" anchor="ctr">
            <a:noAutofit/>
          </a:bodyPr>
          <a:lstStyle/>
          <a:p>
            <a:pPr algn="ctr"/>
            <a:r>
              <a:rPr lang="en-US" sz="2800" b="1" dirty="0">
                <a:solidFill>
                  <a:srgbClr val="3F5381"/>
                </a:solidFill>
                <a:latin typeface="Corbel" panose="020B0503020204020204" pitchFamily="34" charset="0"/>
              </a:rPr>
              <a:t>1</a:t>
            </a:r>
            <a:r>
              <a:rPr lang="en-US" sz="1200" b="1" dirty="0">
                <a:solidFill>
                  <a:schemeClr val="tx1">
                    <a:lumMod val="50000"/>
                  </a:schemeClr>
                </a:solidFill>
                <a:latin typeface="Corbel" panose="020B0503020204020204" pitchFamily="34" charset="0"/>
              </a:rPr>
              <a:t>%</a:t>
            </a:r>
          </a:p>
        </p:txBody>
      </p:sp>
      <p:sp>
        <p:nvSpPr>
          <p:cNvPr id="29" name="TextBox 28">
            <a:extLst>
              <a:ext uri="{FF2B5EF4-FFF2-40B4-BE49-F238E27FC236}">
                <a16:creationId xmlns:a16="http://schemas.microsoft.com/office/drawing/2014/main" id="{740D8B9B-598F-4285-9DC9-6E06CE30877D}"/>
              </a:ext>
            </a:extLst>
          </p:cNvPr>
          <p:cNvSpPr txBox="1"/>
          <p:nvPr/>
        </p:nvSpPr>
        <p:spPr>
          <a:xfrm>
            <a:off x="7245630" y="2136175"/>
            <a:ext cx="4376527" cy="318053"/>
          </a:xfrm>
          <a:prstGeom prst="rect">
            <a:avLst/>
          </a:prstGeom>
          <a:noFill/>
        </p:spPr>
        <p:txBody>
          <a:bodyPr wrap="square" lIns="0" tIns="0" rIns="0" bIns="0" rtlCol="0" anchor="ctr">
            <a:noAutofit/>
          </a:bodyPr>
          <a:lstStyle/>
          <a:p>
            <a:r>
              <a:rPr lang="en-US" sz="3200" b="1" i="0" dirty="0">
                <a:solidFill>
                  <a:srgbClr val="C6D630"/>
                </a:solidFill>
                <a:effectLst/>
              </a:rPr>
              <a:t>3</a:t>
            </a:r>
            <a:r>
              <a:rPr lang="en-US" b="0" i="0" dirty="0">
                <a:solidFill>
                  <a:srgbClr val="C6D630"/>
                </a:solidFill>
                <a:effectLst/>
              </a:rPr>
              <a:t> animals </a:t>
            </a:r>
            <a:r>
              <a:rPr lang="en-US" dirty="0">
                <a:solidFill>
                  <a:srgbClr val="C6D630"/>
                </a:solidFill>
              </a:rPr>
              <a:t>euthanized </a:t>
            </a:r>
            <a:r>
              <a:rPr lang="en-US" b="0" i="0" dirty="0">
                <a:solidFill>
                  <a:srgbClr val="C6D630"/>
                </a:solidFill>
                <a:effectLst/>
              </a:rPr>
              <a:t>were considered “healthy.” [2]</a:t>
            </a:r>
            <a:endParaRPr lang="en-US" b="1" dirty="0">
              <a:solidFill>
                <a:srgbClr val="C6D630"/>
              </a:solidFill>
            </a:endParaRPr>
          </a:p>
        </p:txBody>
      </p:sp>
      <p:sp>
        <p:nvSpPr>
          <p:cNvPr id="30" name="TextBox 29">
            <a:extLst>
              <a:ext uri="{FF2B5EF4-FFF2-40B4-BE49-F238E27FC236}">
                <a16:creationId xmlns:a16="http://schemas.microsoft.com/office/drawing/2014/main" id="{B934FF24-9DB3-4316-91DA-7E659DEF2826}"/>
              </a:ext>
            </a:extLst>
          </p:cNvPr>
          <p:cNvSpPr txBox="1"/>
          <p:nvPr/>
        </p:nvSpPr>
        <p:spPr>
          <a:xfrm>
            <a:off x="109330" y="6420678"/>
            <a:ext cx="4641574" cy="437322"/>
          </a:xfrm>
          <a:prstGeom prst="rect">
            <a:avLst/>
          </a:prstGeom>
          <a:noFill/>
        </p:spPr>
        <p:txBody>
          <a:bodyPr wrap="square" lIns="0" tIns="0" rIns="0" bIns="0" rtlCol="0" anchor="ctr">
            <a:noAutofit/>
          </a:bodyPr>
          <a:lstStyle/>
          <a:p>
            <a:r>
              <a:rPr lang="en-US" sz="900" i="1" dirty="0">
                <a:effectLst/>
              </a:rPr>
              <a:t>[2] Asilomar Accords: Definitions</a:t>
            </a:r>
            <a:r>
              <a:rPr lang="en-US" sz="900" dirty="0">
                <a:effectLst/>
              </a:rPr>
              <a:t>. (n.d.). ASPCA. Retrieved November 15, 2020, from </a:t>
            </a:r>
            <a:r>
              <a:rPr lang="en-US" sz="900" dirty="0">
                <a:effectLst/>
                <a:hlinkClick r:id="rId7"/>
              </a:rPr>
              <a:t>https://www.aspca.org/about-us/aspca-policy-and-position-statements/asilomar-accords-definitions</a:t>
            </a:r>
            <a:endParaRPr lang="en-US" sz="900" dirty="0">
              <a:effectLst/>
            </a:endParaRPr>
          </a:p>
          <a:p>
            <a:pPr algn="ctr"/>
            <a:endParaRPr lang="en-US" sz="900" b="1" dirty="0">
              <a:solidFill>
                <a:schemeClr val="bg1"/>
              </a:solidFill>
              <a:latin typeface="Corbel" panose="020B0503020204020204" pitchFamily="34" charset="0"/>
            </a:endParaRPr>
          </a:p>
        </p:txBody>
      </p:sp>
      <p:pic>
        <p:nvPicPr>
          <p:cNvPr id="2" name="Audio 1">
            <a:hlinkClick r:id="" action="ppaction://media"/>
            <a:extLst>
              <a:ext uri="{FF2B5EF4-FFF2-40B4-BE49-F238E27FC236}">
                <a16:creationId xmlns:a16="http://schemas.microsoft.com/office/drawing/2014/main" id="{9F2A903A-9A55-4B25-B13B-B8BD71D5320A}"/>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3711038121"/>
      </p:ext>
    </p:extLst>
  </p:cSld>
  <p:clrMapOvr>
    <a:masterClrMapping/>
  </p:clrMapOvr>
  <mc:AlternateContent xmlns:mc="http://schemas.openxmlformats.org/markup-compatibility/2006">
    <mc:Choice xmlns:p14="http://schemas.microsoft.com/office/powerpoint/2010/main" Requires="p14">
      <p:transition spd="slow" p14:dur="2000" advTm="36679"/>
    </mc:Choice>
    <mc:Fallback>
      <p:transition spd="slow" advTm="366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2"/>
                </p:tgtEl>
              </p:cMediaNode>
            </p:audio>
          </p:childTnLst>
        </p:cTn>
      </p:par>
    </p:tnLst>
    <p:bldLst>
      <p:bldP spid="6" grpId="0"/>
      <p:bldP spid="8" grpId="0"/>
      <p:bldP spid="15" grpId="0"/>
      <p:bldP spid="16" grpId="0"/>
      <p:bldP spid="19" grpId="0"/>
      <p:bldP spid="21" grpId="0"/>
      <p:bldP spid="27" grpId="0"/>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baseball, object, bat, match&#10;&#10;Description automatically generated">
            <a:extLst>
              <a:ext uri="{FF2B5EF4-FFF2-40B4-BE49-F238E27FC236}">
                <a16:creationId xmlns:a16="http://schemas.microsoft.com/office/drawing/2014/main" id="{CBDB224E-2F7F-4F2C-B924-069DBCC111EB}"/>
              </a:ext>
            </a:extLst>
          </p:cNvPr>
          <p:cNvPicPr>
            <a:picLocks noChangeAspect="1"/>
          </p:cNvPicPr>
          <p:nvPr/>
        </p:nvPicPr>
        <p:blipFill rotWithShape="1">
          <a:blip r:embed="rId5"/>
          <a:srcRect t="-2" r="-2168" b="-2438"/>
          <a:stretch/>
        </p:blipFill>
        <p:spPr>
          <a:xfrm>
            <a:off x="7274246" y="1104177"/>
            <a:ext cx="3279928" cy="4649645"/>
          </a:xfrm>
          <a:prstGeom prst="rect">
            <a:avLst/>
          </a:prstGeom>
        </p:spPr>
      </p:pic>
      <p:sp>
        <p:nvSpPr>
          <p:cNvPr id="15" name="Flowchart: Off-page Connector 14">
            <a:extLst>
              <a:ext uri="{FF2B5EF4-FFF2-40B4-BE49-F238E27FC236}">
                <a16:creationId xmlns:a16="http://schemas.microsoft.com/office/drawing/2014/main" id="{61EDCCAC-7300-4DDB-BFE6-64289DB8142A}"/>
              </a:ext>
            </a:extLst>
          </p:cNvPr>
          <p:cNvSpPr/>
          <p:nvPr/>
        </p:nvSpPr>
        <p:spPr>
          <a:xfrm rot="10800000">
            <a:off x="10554174" y="606148"/>
            <a:ext cx="952511" cy="1156954"/>
          </a:xfrm>
          <a:prstGeom prst="flowChartOffpageConnector">
            <a:avLst/>
          </a:prstGeom>
          <a:solidFill>
            <a:srgbClr val="C6D630"/>
          </a:solidFill>
          <a:ln>
            <a:solidFill>
              <a:srgbClr val="C6D6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CFC7DB8-B359-4BC2-B0D5-F0F14D465455}"/>
              </a:ext>
            </a:extLst>
          </p:cNvPr>
          <p:cNvSpPr txBox="1"/>
          <p:nvPr/>
        </p:nvSpPr>
        <p:spPr>
          <a:xfrm>
            <a:off x="10554174" y="861634"/>
            <a:ext cx="980636" cy="645979"/>
          </a:xfrm>
          <a:prstGeom prst="rect">
            <a:avLst/>
          </a:prstGeom>
          <a:noFill/>
        </p:spPr>
        <p:txBody>
          <a:bodyPr wrap="square" lIns="0" tIns="0" rIns="0" bIns="0" rtlCol="0" anchor="ctr">
            <a:noAutofit/>
          </a:bodyPr>
          <a:lstStyle/>
          <a:p>
            <a:pPr algn="ctr"/>
            <a:r>
              <a:rPr lang="en-US" sz="4800" b="1" dirty="0">
                <a:solidFill>
                  <a:srgbClr val="3F5381"/>
                </a:solidFill>
              </a:rPr>
              <a:t>18</a:t>
            </a:r>
            <a:r>
              <a:rPr lang="en-US" sz="2400" b="1" dirty="0">
                <a:solidFill>
                  <a:srgbClr val="3F5381"/>
                </a:solidFill>
              </a:rPr>
              <a:t>%</a:t>
            </a:r>
          </a:p>
        </p:txBody>
      </p:sp>
      <p:sp>
        <p:nvSpPr>
          <p:cNvPr id="23" name="TextBox 22">
            <a:extLst>
              <a:ext uri="{FF2B5EF4-FFF2-40B4-BE49-F238E27FC236}">
                <a16:creationId xmlns:a16="http://schemas.microsoft.com/office/drawing/2014/main" id="{3E3895A0-88D2-46B1-B760-53C6DB41C53A}"/>
              </a:ext>
            </a:extLst>
          </p:cNvPr>
          <p:cNvSpPr txBox="1"/>
          <p:nvPr/>
        </p:nvSpPr>
        <p:spPr>
          <a:xfrm>
            <a:off x="376490" y="952145"/>
            <a:ext cx="6897756" cy="5262979"/>
          </a:xfrm>
          <a:prstGeom prst="rect">
            <a:avLst/>
          </a:prstGeom>
          <a:noFill/>
        </p:spPr>
        <p:txBody>
          <a:bodyPr wrap="square" rtlCol="0">
            <a:spAutoFit/>
          </a:bodyPr>
          <a:lstStyle/>
          <a:p>
            <a:r>
              <a:rPr lang="en-US" sz="4800" noProof="1">
                <a:solidFill>
                  <a:schemeClr val="tx1">
                    <a:lumMod val="65000"/>
                  </a:schemeClr>
                </a:solidFill>
              </a:rPr>
              <a:t>Since 2015, the </a:t>
            </a:r>
            <a:r>
              <a:rPr lang="en-US" sz="4800" b="1" noProof="1"/>
              <a:t>rate of animals humanely euthanized</a:t>
            </a:r>
            <a:r>
              <a:rPr lang="en-US" sz="4800" noProof="1"/>
              <a:t> </a:t>
            </a:r>
            <a:r>
              <a:rPr lang="en-US" sz="4800" b="1" noProof="1"/>
              <a:t>decreased 54%, </a:t>
            </a:r>
            <a:r>
              <a:rPr lang="en-US" sz="4800" noProof="1">
                <a:solidFill>
                  <a:schemeClr val="tx1">
                    <a:lumMod val="65000"/>
                  </a:schemeClr>
                </a:solidFill>
              </a:rPr>
              <a:t>a steeper change than the increase in animals who found homes.</a:t>
            </a:r>
            <a:endParaRPr lang="en-US" sz="4800" noProof="1"/>
          </a:p>
        </p:txBody>
      </p:sp>
      <p:sp>
        <p:nvSpPr>
          <p:cNvPr id="2" name="Flowchart: Off-page Connector 1">
            <a:extLst>
              <a:ext uri="{FF2B5EF4-FFF2-40B4-BE49-F238E27FC236}">
                <a16:creationId xmlns:a16="http://schemas.microsoft.com/office/drawing/2014/main" id="{7FA17129-6C8A-4B9D-AD77-17FB8D8EAA33}"/>
              </a:ext>
            </a:extLst>
          </p:cNvPr>
          <p:cNvSpPr/>
          <p:nvPr/>
        </p:nvSpPr>
        <p:spPr>
          <a:xfrm>
            <a:off x="10554174" y="4297218"/>
            <a:ext cx="904864" cy="1121244"/>
          </a:xfrm>
          <a:prstGeom prst="flowChartOffpage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3D92E46-5E27-49F4-B5FE-A5E3D1210613}"/>
              </a:ext>
            </a:extLst>
          </p:cNvPr>
          <p:cNvSpPr txBox="1"/>
          <p:nvPr/>
        </p:nvSpPr>
        <p:spPr>
          <a:xfrm>
            <a:off x="10551778" y="4333461"/>
            <a:ext cx="933086" cy="623704"/>
          </a:xfrm>
          <a:prstGeom prst="rect">
            <a:avLst/>
          </a:prstGeom>
          <a:noFill/>
        </p:spPr>
        <p:txBody>
          <a:bodyPr wrap="square" lIns="0" tIns="0" rIns="0" bIns="0" rtlCol="0" anchor="ctr">
            <a:noAutofit/>
          </a:bodyPr>
          <a:lstStyle/>
          <a:p>
            <a:pPr algn="ctr"/>
            <a:r>
              <a:rPr lang="en-US" sz="4800" b="1" dirty="0">
                <a:solidFill>
                  <a:srgbClr val="595959"/>
                </a:solidFill>
              </a:rPr>
              <a:t>54</a:t>
            </a:r>
            <a:r>
              <a:rPr lang="en-US" sz="2400" b="1" dirty="0">
                <a:solidFill>
                  <a:srgbClr val="595959"/>
                </a:solidFill>
              </a:rPr>
              <a:t>%</a:t>
            </a:r>
          </a:p>
        </p:txBody>
      </p:sp>
      <p:sp>
        <p:nvSpPr>
          <p:cNvPr id="4" name="TextBox 3">
            <a:extLst>
              <a:ext uri="{FF2B5EF4-FFF2-40B4-BE49-F238E27FC236}">
                <a16:creationId xmlns:a16="http://schemas.microsoft.com/office/drawing/2014/main" id="{D4C26A1C-F50C-47CE-8EEA-9D058F6235CF}"/>
              </a:ext>
            </a:extLst>
          </p:cNvPr>
          <p:cNvSpPr txBox="1"/>
          <p:nvPr/>
        </p:nvSpPr>
        <p:spPr>
          <a:xfrm>
            <a:off x="10406270" y="2166688"/>
            <a:ext cx="1785730" cy="94443"/>
          </a:xfrm>
          <a:prstGeom prst="rect">
            <a:avLst/>
          </a:prstGeom>
          <a:noFill/>
        </p:spPr>
        <p:txBody>
          <a:bodyPr wrap="square" lIns="0" tIns="0" rIns="0" bIns="0" rtlCol="0" anchor="ctr">
            <a:noAutofit/>
          </a:bodyPr>
          <a:lstStyle/>
          <a:p>
            <a:r>
              <a:rPr lang="en-US" sz="1600" dirty="0">
                <a:solidFill>
                  <a:srgbClr val="C6D630"/>
                </a:solidFill>
                <a:latin typeface="Corbel" panose="020B0503020204020204" pitchFamily="34" charset="0"/>
              </a:rPr>
              <a:t>Increase in rate of animals who found homes</a:t>
            </a:r>
          </a:p>
        </p:txBody>
      </p:sp>
      <p:sp>
        <p:nvSpPr>
          <p:cNvPr id="5" name="TextBox 4">
            <a:extLst>
              <a:ext uri="{FF2B5EF4-FFF2-40B4-BE49-F238E27FC236}">
                <a16:creationId xmlns:a16="http://schemas.microsoft.com/office/drawing/2014/main" id="{80457D28-AD0E-4CFE-BC77-341FAB493760}"/>
              </a:ext>
            </a:extLst>
          </p:cNvPr>
          <p:cNvSpPr txBox="1"/>
          <p:nvPr/>
        </p:nvSpPr>
        <p:spPr>
          <a:xfrm>
            <a:off x="10446488" y="3653343"/>
            <a:ext cx="1785731" cy="182089"/>
          </a:xfrm>
          <a:prstGeom prst="rect">
            <a:avLst/>
          </a:prstGeom>
          <a:noFill/>
        </p:spPr>
        <p:txBody>
          <a:bodyPr wrap="square" lIns="0" tIns="0" rIns="0" bIns="0" rtlCol="0" anchor="ctr">
            <a:noAutofit/>
          </a:bodyPr>
          <a:lstStyle/>
          <a:p>
            <a:r>
              <a:rPr lang="en-US" sz="1600" dirty="0">
                <a:latin typeface="Corbel" panose="020B0503020204020204" pitchFamily="34" charset="0"/>
              </a:rPr>
              <a:t>Decrease in rate of animals who were euthanized</a:t>
            </a:r>
          </a:p>
        </p:txBody>
      </p:sp>
      <p:pic>
        <p:nvPicPr>
          <p:cNvPr id="7" name="Audio 6">
            <a:hlinkClick r:id="" action="ppaction://media"/>
            <a:extLst>
              <a:ext uri="{FF2B5EF4-FFF2-40B4-BE49-F238E27FC236}">
                <a16:creationId xmlns:a16="http://schemas.microsoft.com/office/drawing/2014/main" id="{DEB453E3-D5EA-4402-86E8-AF9A451F0BF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537534042"/>
      </p:ext>
    </p:extLst>
  </p:cSld>
  <p:clrMapOvr>
    <a:masterClrMapping/>
  </p:clrMapOvr>
  <mc:AlternateContent xmlns:mc="http://schemas.openxmlformats.org/markup-compatibility/2006">
    <mc:Choice xmlns:p14="http://schemas.microsoft.com/office/powerpoint/2010/main" Requires="p14">
      <p:transition spd="slow" p14:dur="2000" advTm="14108"/>
    </mc:Choice>
    <mc:Fallback>
      <p:transition spd="slow" advTm="141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 fill="hold" display="0">
                  <p:stCondLst>
                    <p:cond delay="indefinite"/>
                  </p:stCondLst>
                  <p:endCondLst>
                    <p:cond evt="onStopAudio" delay="0">
                      <p:tgtEl>
                        <p:sldTgt/>
                      </p:tgtEl>
                    </p:cond>
                  </p:endCondLst>
                </p:cTn>
                <p:tgtEl>
                  <p:spTgt spid="7"/>
                </p:tgtEl>
              </p:cMediaNode>
            </p:audio>
          </p:childTnLst>
        </p:cTn>
      </p:par>
    </p:tnLst>
    <p:bldLst>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rectangle&#10;&#10;Description automatically generated">
            <a:extLst>
              <a:ext uri="{FF2B5EF4-FFF2-40B4-BE49-F238E27FC236}">
                <a16:creationId xmlns:a16="http://schemas.microsoft.com/office/drawing/2014/main" id="{410F6DAE-F54A-4FA2-A9C0-9814EBD9A368}"/>
              </a:ext>
            </a:extLst>
          </p:cNvPr>
          <p:cNvPicPr>
            <a:picLocks noChangeAspect="1"/>
          </p:cNvPicPr>
          <p:nvPr/>
        </p:nvPicPr>
        <p:blipFill>
          <a:blip r:embed="rId6"/>
          <a:stretch>
            <a:fillRect/>
          </a:stretch>
        </p:blipFill>
        <p:spPr>
          <a:xfrm>
            <a:off x="684680" y="2339661"/>
            <a:ext cx="8736612" cy="3385275"/>
          </a:xfrm>
          <a:prstGeom prst="rect">
            <a:avLst/>
          </a:prstGeom>
        </p:spPr>
      </p:pic>
      <p:sp>
        <p:nvSpPr>
          <p:cNvPr id="9" name="Flowchart: Off-page Connector 8">
            <a:extLst>
              <a:ext uri="{FF2B5EF4-FFF2-40B4-BE49-F238E27FC236}">
                <a16:creationId xmlns:a16="http://schemas.microsoft.com/office/drawing/2014/main" id="{8E75DCEA-D2E7-4EA9-858B-84EBAE973FEA}"/>
              </a:ext>
            </a:extLst>
          </p:cNvPr>
          <p:cNvSpPr/>
          <p:nvPr/>
        </p:nvSpPr>
        <p:spPr>
          <a:xfrm>
            <a:off x="9966247" y="2287005"/>
            <a:ext cx="1541073" cy="3450397"/>
          </a:xfrm>
          <a:prstGeom prst="flowChartOffpageConnector">
            <a:avLst/>
          </a:prstGeom>
          <a:solidFill>
            <a:srgbClr val="999999"/>
          </a:solidFill>
          <a:ln>
            <a:solidFill>
              <a:srgbClr val="3F53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schemeClr>
              </a:solidFill>
            </a:endParaRPr>
          </a:p>
        </p:txBody>
      </p:sp>
      <p:pic>
        <p:nvPicPr>
          <p:cNvPr id="11" name="Graphic 10" descr="Kitten">
            <a:extLst>
              <a:ext uri="{FF2B5EF4-FFF2-40B4-BE49-F238E27FC236}">
                <a16:creationId xmlns:a16="http://schemas.microsoft.com/office/drawing/2014/main" id="{C945811C-8110-4FF4-896F-F87EAC3D8B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16684" y="4521066"/>
            <a:ext cx="914400" cy="914400"/>
          </a:xfrm>
          <a:prstGeom prst="rect">
            <a:avLst/>
          </a:prstGeom>
        </p:spPr>
      </p:pic>
      <p:sp>
        <p:nvSpPr>
          <p:cNvPr id="13" name="TextBox 12">
            <a:extLst>
              <a:ext uri="{FF2B5EF4-FFF2-40B4-BE49-F238E27FC236}">
                <a16:creationId xmlns:a16="http://schemas.microsoft.com/office/drawing/2014/main" id="{1A6F1C94-7314-4E18-9F4A-8FDB64F32FAF}"/>
              </a:ext>
            </a:extLst>
          </p:cNvPr>
          <p:cNvSpPr txBox="1"/>
          <p:nvPr/>
        </p:nvSpPr>
        <p:spPr>
          <a:xfrm>
            <a:off x="10083504" y="2130942"/>
            <a:ext cx="1541073" cy="1038954"/>
          </a:xfrm>
          <a:prstGeom prst="rect">
            <a:avLst/>
          </a:prstGeom>
          <a:noFill/>
        </p:spPr>
        <p:txBody>
          <a:bodyPr wrap="square" lIns="0" tIns="0" rIns="0" bIns="0" rtlCol="0" anchor="ctr">
            <a:noAutofit/>
          </a:bodyPr>
          <a:lstStyle/>
          <a:p>
            <a:r>
              <a:rPr lang="en-US" sz="8000" b="1" dirty="0">
                <a:solidFill>
                  <a:srgbClr val="3F5381"/>
                </a:solidFill>
              </a:rPr>
              <a:t>34</a:t>
            </a:r>
            <a:r>
              <a:rPr lang="en-US" sz="3600" b="1" dirty="0">
                <a:solidFill>
                  <a:srgbClr val="C6D630"/>
                </a:solidFill>
              </a:rPr>
              <a:t>%</a:t>
            </a:r>
          </a:p>
        </p:txBody>
      </p:sp>
      <p:sp>
        <p:nvSpPr>
          <p:cNvPr id="15" name="TextBox 14">
            <a:extLst>
              <a:ext uri="{FF2B5EF4-FFF2-40B4-BE49-F238E27FC236}">
                <a16:creationId xmlns:a16="http://schemas.microsoft.com/office/drawing/2014/main" id="{30F0EC57-E07D-4FB9-A9ED-09425313C1DB}"/>
              </a:ext>
            </a:extLst>
          </p:cNvPr>
          <p:cNvSpPr txBox="1"/>
          <p:nvPr/>
        </p:nvSpPr>
        <p:spPr>
          <a:xfrm>
            <a:off x="10022540" y="3325959"/>
            <a:ext cx="1484780" cy="1200329"/>
          </a:xfrm>
          <a:prstGeom prst="rect">
            <a:avLst/>
          </a:prstGeom>
          <a:noFill/>
        </p:spPr>
        <p:txBody>
          <a:bodyPr wrap="square" rtlCol="0">
            <a:spAutoFit/>
          </a:bodyPr>
          <a:lstStyle/>
          <a:p>
            <a:pPr algn="ctr"/>
            <a:r>
              <a:rPr lang="en-US" sz="2400" b="1" noProof="1">
                <a:solidFill>
                  <a:srgbClr val="3F5381"/>
                </a:solidFill>
              </a:rPr>
              <a:t>Less</a:t>
            </a:r>
            <a:br>
              <a:rPr lang="en-US" sz="2400" b="1" noProof="1">
                <a:solidFill>
                  <a:srgbClr val="3F5381"/>
                </a:solidFill>
              </a:rPr>
            </a:br>
            <a:r>
              <a:rPr lang="en-US" sz="2400" b="1" noProof="1">
                <a:solidFill>
                  <a:srgbClr val="3F5381"/>
                </a:solidFill>
              </a:rPr>
              <a:t>Animals Arriving</a:t>
            </a:r>
          </a:p>
        </p:txBody>
      </p:sp>
      <p:sp>
        <p:nvSpPr>
          <p:cNvPr id="16" name="Title 1">
            <a:extLst>
              <a:ext uri="{FF2B5EF4-FFF2-40B4-BE49-F238E27FC236}">
                <a16:creationId xmlns:a16="http://schemas.microsoft.com/office/drawing/2014/main" id="{4FDB353A-A17D-4850-A56F-750D803B475E}"/>
              </a:ext>
            </a:extLst>
          </p:cNvPr>
          <p:cNvSpPr>
            <a:spLocks noGrp="1"/>
          </p:cNvSpPr>
          <p:nvPr>
            <p:ph type="ctrTitle"/>
          </p:nvPr>
        </p:nvSpPr>
        <p:spPr>
          <a:xfrm>
            <a:off x="178903" y="233226"/>
            <a:ext cx="12085983" cy="1475013"/>
          </a:xfrm>
        </p:spPr>
        <p:txBody>
          <a:bodyPr>
            <a:normAutofit/>
          </a:bodyPr>
          <a:lstStyle/>
          <a:p>
            <a:pPr algn="l"/>
            <a:r>
              <a:rPr lang="en-US" sz="8000" b="1" dirty="0">
                <a:solidFill>
                  <a:schemeClr val="tx1"/>
                </a:solidFill>
                <a:latin typeface="+mn-lt"/>
              </a:rPr>
              <a:t>Where we came from…</a:t>
            </a:r>
          </a:p>
        </p:txBody>
      </p:sp>
      <p:pic>
        <p:nvPicPr>
          <p:cNvPr id="2" name="Audio 1">
            <a:hlinkClick r:id="" action="ppaction://media"/>
            <a:extLst>
              <a:ext uri="{FF2B5EF4-FFF2-40B4-BE49-F238E27FC236}">
                <a16:creationId xmlns:a16="http://schemas.microsoft.com/office/drawing/2014/main" id="{258649DE-FA77-4712-8DB2-6DE0CC0BD9F8}"/>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3497622016"/>
      </p:ext>
    </p:extLst>
  </p:cSld>
  <p:clrMapOvr>
    <a:masterClrMapping/>
  </p:clrMapOvr>
  <mc:AlternateContent xmlns:mc="http://schemas.openxmlformats.org/markup-compatibility/2006">
    <mc:Choice xmlns:p14="http://schemas.microsoft.com/office/powerpoint/2010/main" Requires="p14">
      <p:transition spd="slow" p14:dur="2000" advTm="35866"/>
    </mc:Choice>
    <mc:Fallback>
      <p:transition spd="slow" advTm="358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2"/>
                </p:tgtEl>
              </p:cMediaNode>
            </p:audio>
          </p:childTnLst>
        </p:cTn>
      </p:par>
    </p:tnLst>
    <p:bldLst>
      <p:bldP spid="9" grpId="0" animBg="1"/>
      <p:bldP spid="13"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Off-page Connector 4">
            <a:extLst>
              <a:ext uri="{FF2B5EF4-FFF2-40B4-BE49-F238E27FC236}">
                <a16:creationId xmlns:a16="http://schemas.microsoft.com/office/drawing/2014/main" id="{AF91DEA6-D3B4-4CD0-BAB0-ACA2174E9A17}"/>
              </a:ext>
            </a:extLst>
          </p:cNvPr>
          <p:cNvSpPr/>
          <p:nvPr/>
        </p:nvSpPr>
        <p:spPr>
          <a:xfrm>
            <a:off x="2173968" y="2078276"/>
            <a:ext cx="1541073" cy="3450397"/>
          </a:xfrm>
          <a:prstGeom prst="flowChartOffpageConnector">
            <a:avLst/>
          </a:prstGeom>
          <a:solidFill>
            <a:srgbClr val="999999"/>
          </a:solidFill>
          <a:ln>
            <a:solidFill>
              <a:srgbClr val="3F53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schemeClr>
              </a:solidFill>
            </a:endParaRPr>
          </a:p>
        </p:txBody>
      </p:sp>
      <p:pic>
        <p:nvPicPr>
          <p:cNvPr id="7" name="Graphic 6" descr="Kitten">
            <a:extLst>
              <a:ext uri="{FF2B5EF4-FFF2-40B4-BE49-F238E27FC236}">
                <a16:creationId xmlns:a16="http://schemas.microsoft.com/office/drawing/2014/main" id="{EBFDEED5-0BE3-4D09-9B51-2EAA1D46C37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24405" y="4312337"/>
            <a:ext cx="914400" cy="914400"/>
          </a:xfrm>
          <a:prstGeom prst="rect">
            <a:avLst/>
          </a:prstGeom>
        </p:spPr>
      </p:pic>
      <p:sp>
        <p:nvSpPr>
          <p:cNvPr id="9" name="TextBox 8">
            <a:extLst>
              <a:ext uri="{FF2B5EF4-FFF2-40B4-BE49-F238E27FC236}">
                <a16:creationId xmlns:a16="http://schemas.microsoft.com/office/drawing/2014/main" id="{1C12C664-A839-4099-9323-C73BE2B5352A}"/>
              </a:ext>
            </a:extLst>
          </p:cNvPr>
          <p:cNvSpPr txBox="1"/>
          <p:nvPr/>
        </p:nvSpPr>
        <p:spPr>
          <a:xfrm>
            <a:off x="2291225" y="1922213"/>
            <a:ext cx="1541073" cy="1038954"/>
          </a:xfrm>
          <a:prstGeom prst="rect">
            <a:avLst/>
          </a:prstGeom>
          <a:noFill/>
        </p:spPr>
        <p:txBody>
          <a:bodyPr wrap="square" lIns="0" tIns="0" rIns="0" bIns="0" rtlCol="0" anchor="ctr">
            <a:noAutofit/>
          </a:bodyPr>
          <a:lstStyle/>
          <a:p>
            <a:r>
              <a:rPr lang="en-US" sz="8000" b="1" dirty="0"/>
              <a:t>34</a:t>
            </a:r>
            <a:r>
              <a:rPr lang="en-US" sz="3600" b="1" dirty="0">
                <a:solidFill>
                  <a:srgbClr val="C6D630"/>
                </a:solidFill>
              </a:rPr>
              <a:t>%</a:t>
            </a:r>
          </a:p>
        </p:txBody>
      </p:sp>
      <p:sp>
        <p:nvSpPr>
          <p:cNvPr id="11" name="TextBox 10">
            <a:extLst>
              <a:ext uri="{FF2B5EF4-FFF2-40B4-BE49-F238E27FC236}">
                <a16:creationId xmlns:a16="http://schemas.microsoft.com/office/drawing/2014/main" id="{C1734503-B5A7-4489-9E7A-BAF1A1935A83}"/>
              </a:ext>
            </a:extLst>
          </p:cNvPr>
          <p:cNvSpPr txBox="1"/>
          <p:nvPr/>
        </p:nvSpPr>
        <p:spPr>
          <a:xfrm>
            <a:off x="2230261" y="3117230"/>
            <a:ext cx="1484780" cy="1200329"/>
          </a:xfrm>
          <a:prstGeom prst="rect">
            <a:avLst/>
          </a:prstGeom>
          <a:noFill/>
        </p:spPr>
        <p:txBody>
          <a:bodyPr wrap="square" rtlCol="0">
            <a:spAutoFit/>
          </a:bodyPr>
          <a:lstStyle/>
          <a:p>
            <a:pPr algn="ctr"/>
            <a:r>
              <a:rPr lang="en-US" sz="2400" b="1" noProof="1"/>
              <a:t>Less</a:t>
            </a:r>
            <a:br>
              <a:rPr lang="en-US" sz="2400" b="1" noProof="1"/>
            </a:br>
            <a:r>
              <a:rPr lang="en-US" sz="2400" b="1" noProof="1"/>
              <a:t>Animals Arriving</a:t>
            </a:r>
          </a:p>
        </p:txBody>
      </p:sp>
      <p:sp>
        <p:nvSpPr>
          <p:cNvPr id="13" name="Flowchart: Off-page Connector 12">
            <a:extLst>
              <a:ext uri="{FF2B5EF4-FFF2-40B4-BE49-F238E27FC236}">
                <a16:creationId xmlns:a16="http://schemas.microsoft.com/office/drawing/2014/main" id="{8E9A6BE0-3F62-4284-A00E-0F08A533BC28}"/>
              </a:ext>
            </a:extLst>
          </p:cNvPr>
          <p:cNvSpPr/>
          <p:nvPr/>
        </p:nvSpPr>
        <p:spPr>
          <a:xfrm rot="10800000">
            <a:off x="5186314" y="1730406"/>
            <a:ext cx="1541073" cy="1847674"/>
          </a:xfrm>
          <a:prstGeom prst="flowChartOffpageConnector">
            <a:avLst/>
          </a:prstGeom>
          <a:solidFill>
            <a:srgbClr val="C6D630"/>
          </a:solidFill>
          <a:ln>
            <a:solidFill>
              <a:srgbClr val="3F53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6D630"/>
              </a:solidFill>
            </a:endParaRPr>
          </a:p>
        </p:txBody>
      </p:sp>
      <p:sp>
        <p:nvSpPr>
          <p:cNvPr id="17" name="TextBox 16">
            <a:extLst>
              <a:ext uri="{FF2B5EF4-FFF2-40B4-BE49-F238E27FC236}">
                <a16:creationId xmlns:a16="http://schemas.microsoft.com/office/drawing/2014/main" id="{309E2E3C-4A46-46E1-90AF-30A5770ABED7}"/>
              </a:ext>
            </a:extLst>
          </p:cNvPr>
          <p:cNvSpPr txBox="1"/>
          <p:nvPr/>
        </p:nvSpPr>
        <p:spPr>
          <a:xfrm>
            <a:off x="5243939" y="1922213"/>
            <a:ext cx="1541073" cy="1038954"/>
          </a:xfrm>
          <a:prstGeom prst="rect">
            <a:avLst/>
          </a:prstGeom>
          <a:noFill/>
        </p:spPr>
        <p:txBody>
          <a:bodyPr wrap="square" lIns="0" tIns="0" rIns="0" bIns="0" rtlCol="0" anchor="ctr">
            <a:noAutofit/>
          </a:bodyPr>
          <a:lstStyle/>
          <a:p>
            <a:r>
              <a:rPr lang="en-US" sz="8000" b="1" dirty="0">
                <a:solidFill>
                  <a:srgbClr val="3F5381"/>
                </a:solidFill>
              </a:rPr>
              <a:t>18</a:t>
            </a:r>
            <a:r>
              <a:rPr lang="en-US" sz="3600" b="1" dirty="0">
                <a:solidFill>
                  <a:srgbClr val="595959"/>
                </a:solidFill>
              </a:rPr>
              <a:t>%</a:t>
            </a:r>
          </a:p>
        </p:txBody>
      </p:sp>
      <p:sp>
        <p:nvSpPr>
          <p:cNvPr id="19" name="TextBox 18">
            <a:extLst>
              <a:ext uri="{FF2B5EF4-FFF2-40B4-BE49-F238E27FC236}">
                <a16:creationId xmlns:a16="http://schemas.microsoft.com/office/drawing/2014/main" id="{7839A3AC-480C-404D-9D33-E1EAC7E24813}"/>
              </a:ext>
            </a:extLst>
          </p:cNvPr>
          <p:cNvSpPr txBox="1"/>
          <p:nvPr/>
        </p:nvSpPr>
        <p:spPr>
          <a:xfrm>
            <a:off x="5214460" y="2860587"/>
            <a:ext cx="1484780" cy="584775"/>
          </a:xfrm>
          <a:prstGeom prst="rect">
            <a:avLst/>
          </a:prstGeom>
          <a:noFill/>
        </p:spPr>
        <p:txBody>
          <a:bodyPr wrap="square" rtlCol="0">
            <a:spAutoFit/>
          </a:bodyPr>
          <a:lstStyle/>
          <a:p>
            <a:pPr algn="ctr"/>
            <a:r>
              <a:rPr lang="en-US" sz="1600" b="1" noProof="1">
                <a:solidFill>
                  <a:srgbClr val="3F5381"/>
                </a:solidFill>
              </a:rPr>
              <a:t>More</a:t>
            </a:r>
            <a:br>
              <a:rPr lang="en-US" sz="1600" b="1" noProof="1">
                <a:solidFill>
                  <a:srgbClr val="3F5381"/>
                </a:solidFill>
              </a:rPr>
            </a:br>
            <a:r>
              <a:rPr lang="en-US" sz="1600" b="1" noProof="1">
                <a:solidFill>
                  <a:srgbClr val="3F5381"/>
                </a:solidFill>
              </a:rPr>
              <a:t>Animals Saved</a:t>
            </a:r>
          </a:p>
        </p:txBody>
      </p:sp>
      <p:sp>
        <p:nvSpPr>
          <p:cNvPr id="21" name="Flowchart: Off-page Connector 20">
            <a:extLst>
              <a:ext uri="{FF2B5EF4-FFF2-40B4-BE49-F238E27FC236}">
                <a16:creationId xmlns:a16="http://schemas.microsoft.com/office/drawing/2014/main" id="{0817B5FC-0409-4CEB-9184-28F3C5100172}"/>
              </a:ext>
            </a:extLst>
          </p:cNvPr>
          <p:cNvSpPr/>
          <p:nvPr/>
        </p:nvSpPr>
        <p:spPr>
          <a:xfrm>
            <a:off x="8198660" y="2078275"/>
            <a:ext cx="1541073" cy="4610753"/>
          </a:xfrm>
          <a:prstGeom prst="flowChartOffpageConnector">
            <a:avLst/>
          </a:prstGeom>
          <a:solidFill>
            <a:schemeClr val="tx1"/>
          </a:solidFill>
          <a:ln>
            <a:solidFill>
              <a:srgbClr val="3F53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schemeClr>
              </a:solidFill>
            </a:endParaRPr>
          </a:p>
        </p:txBody>
      </p:sp>
      <p:sp>
        <p:nvSpPr>
          <p:cNvPr id="23" name="TextBox 22">
            <a:extLst>
              <a:ext uri="{FF2B5EF4-FFF2-40B4-BE49-F238E27FC236}">
                <a16:creationId xmlns:a16="http://schemas.microsoft.com/office/drawing/2014/main" id="{A1D7079E-0EEE-4686-B3ED-90A541F3F237}"/>
              </a:ext>
            </a:extLst>
          </p:cNvPr>
          <p:cNvSpPr txBox="1"/>
          <p:nvPr/>
        </p:nvSpPr>
        <p:spPr>
          <a:xfrm>
            <a:off x="8256285" y="2078276"/>
            <a:ext cx="1541073" cy="1038954"/>
          </a:xfrm>
          <a:prstGeom prst="rect">
            <a:avLst/>
          </a:prstGeom>
          <a:noFill/>
        </p:spPr>
        <p:txBody>
          <a:bodyPr wrap="square" lIns="0" tIns="0" rIns="0" bIns="0" rtlCol="0" anchor="ctr">
            <a:noAutofit/>
          </a:bodyPr>
          <a:lstStyle/>
          <a:p>
            <a:r>
              <a:rPr lang="en-US" sz="8000" b="1" dirty="0">
                <a:solidFill>
                  <a:srgbClr val="C6D630"/>
                </a:solidFill>
              </a:rPr>
              <a:t>54</a:t>
            </a:r>
            <a:r>
              <a:rPr lang="en-US" sz="3600" b="1" dirty="0">
                <a:solidFill>
                  <a:srgbClr val="3F5381"/>
                </a:solidFill>
              </a:rPr>
              <a:t>%</a:t>
            </a:r>
          </a:p>
        </p:txBody>
      </p:sp>
      <p:sp>
        <p:nvSpPr>
          <p:cNvPr id="25" name="TextBox 24">
            <a:extLst>
              <a:ext uri="{FF2B5EF4-FFF2-40B4-BE49-F238E27FC236}">
                <a16:creationId xmlns:a16="http://schemas.microsoft.com/office/drawing/2014/main" id="{78DDB88D-5865-4988-B5C0-F7D904E04883}"/>
              </a:ext>
            </a:extLst>
          </p:cNvPr>
          <p:cNvSpPr txBox="1"/>
          <p:nvPr/>
        </p:nvSpPr>
        <p:spPr>
          <a:xfrm>
            <a:off x="8256285" y="3438766"/>
            <a:ext cx="1484780" cy="1015663"/>
          </a:xfrm>
          <a:prstGeom prst="rect">
            <a:avLst/>
          </a:prstGeom>
          <a:noFill/>
        </p:spPr>
        <p:txBody>
          <a:bodyPr wrap="square" rtlCol="0">
            <a:spAutoFit/>
          </a:bodyPr>
          <a:lstStyle/>
          <a:p>
            <a:pPr algn="ctr"/>
            <a:r>
              <a:rPr lang="en-US" sz="2000" b="1" noProof="1">
                <a:solidFill>
                  <a:srgbClr val="C6D630"/>
                </a:solidFill>
              </a:rPr>
              <a:t>Fewer</a:t>
            </a:r>
            <a:br>
              <a:rPr lang="en-US" sz="2000" b="1" noProof="1">
                <a:solidFill>
                  <a:srgbClr val="C6D630"/>
                </a:solidFill>
              </a:rPr>
            </a:br>
            <a:r>
              <a:rPr lang="en-US" sz="2000" b="1" noProof="1">
                <a:solidFill>
                  <a:srgbClr val="C6D630"/>
                </a:solidFill>
              </a:rPr>
              <a:t>Animals Euthanized</a:t>
            </a:r>
          </a:p>
        </p:txBody>
      </p:sp>
      <p:pic>
        <p:nvPicPr>
          <p:cNvPr id="27" name="Graphic 26" descr="Home1">
            <a:extLst>
              <a:ext uri="{FF2B5EF4-FFF2-40B4-BE49-F238E27FC236}">
                <a16:creationId xmlns:a16="http://schemas.microsoft.com/office/drawing/2014/main" id="{C8F9BB65-E15E-4F33-8DE1-9BAF8D1299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41475" y="4832034"/>
            <a:ext cx="914400" cy="914400"/>
          </a:xfrm>
          <a:prstGeom prst="rect">
            <a:avLst/>
          </a:prstGeom>
        </p:spPr>
      </p:pic>
      <p:pic>
        <p:nvPicPr>
          <p:cNvPr id="29" name="Graphic 28" descr="Dog">
            <a:extLst>
              <a:ext uri="{FF2B5EF4-FFF2-40B4-BE49-F238E27FC236}">
                <a16:creationId xmlns:a16="http://schemas.microsoft.com/office/drawing/2014/main" id="{DD2D0182-C361-4E12-BA48-4BBBE37A202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99650" y="3769888"/>
            <a:ext cx="914400" cy="914400"/>
          </a:xfrm>
          <a:prstGeom prst="rect">
            <a:avLst/>
          </a:prstGeom>
        </p:spPr>
      </p:pic>
      <p:sp>
        <p:nvSpPr>
          <p:cNvPr id="30" name="Title 1">
            <a:extLst>
              <a:ext uri="{FF2B5EF4-FFF2-40B4-BE49-F238E27FC236}">
                <a16:creationId xmlns:a16="http://schemas.microsoft.com/office/drawing/2014/main" id="{C93C20F6-88D3-4682-A2A8-12277BA1BF89}"/>
              </a:ext>
            </a:extLst>
          </p:cNvPr>
          <p:cNvSpPr>
            <a:spLocks noGrp="1"/>
          </p:cNvSpPr>
          <p:nvPr>
            <p:ph type="ctrTitle"/>
          </p:nvPr>
        </p:nvSpPr>
        <p:spPr>
          <a:xfrm>
            <a:off x="440633" y="122674"/>
            <a:ext cx="11946834" cy="1475013"/>
          </a:xfrm>
        </p:spPr>
        <p:txBody>
          <a:bodyPr>
            <a:normAutofit/>
          </a:bodyPr>
          <a:lstStyle/>
          <a:p>
            <a:pPr algn="l"/>
            <a:r>
              <a:rPr lang="en-US" sz="8000" b="1" dirty="0">
                <a:solidFill>
                  <a:schemeClr val="tx1"/>
                </a:solidFill>
                <a:latin typeface="+mn-lt"/>
              </a:rPr>
              <a:t>Let’s Recap</a:t>
            </a:r>
          </a:p>
        </p:txBody>
      </p:sp>
      <p:pic>
        <p:nvPicPr>
          <p:cNvPr id="2" name="Audio 1">
            <a:hlinkClick r:id="" action="ppaction://media"/>
            <a:extLst>
              <a:ext uri="{FF2B5EF4-FFF2-40B4-BE49-F238E27FC236}">
                <a16:creationId xmlns:a16="http://schemas.microsoft.com/office/drawing/2014/main" id="{AF042255-38C8-438A-92B7-92D8818EA5B5}"/>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3910605693"/>
      </p:ext>
    </p:extLst>
  </p:cSld>
  <p:clrMapOvr>
    <a:masterClrMapping/>
  </p:clrMapOvr>
  <mc:AlternateContent xmlns:mc="http://schemas.openxmlformats.org/markup-compatibility/2006">
    <mc:Choice xmlns:p14="http://schemas.microsoft.com/office/powerpoint/2010/main" Requires="p14">
      <p:transition spd="slow" p14:dur="2000" advTm="19898"/>
    </mc:Choice>
    <mc:Fallback>
      <p:transition spd="slow" advTm="198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2"/>
                </p:tgtEl>
              </p:cMediaNode>
            </p:audio>
          </p:childTnLst>
        </p:cTn>
      </p:par>
    </p:tnLst>
    <p:bldLst>
      <p:bldP spid="5" grpId="0" animBg="1"/>
      <p:bldP spid="9" grpId="0"/>
      <p:bldP spid="11" grpId="0"/>
      <p:bldP spid="13" grpId="0" animBg="1"/>
      <p:bldP spid="17" grpId="0"/>
      <p:bldP spid="19" grpId="0"/>
      <p:bldP spid="21" grpId="0" animBg="1"/>
      <p:bldP spid="23" grpId="0"/>
      <p:bldP spid="25"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7|20|3.4"/>
</p:tagLst>
</file>

<file path=ppt/tags/tag2.xml><?xml version="1.0" encoding="utf-8"?>
<p:tagLst xmlns:a="http://schemas.openxmlformats.org/drawingml/2006/main" xmlns:r="http://schemas.openxmlformats.org/officeDocument/2006/relationships" xmlns:p="http://schemas.openxmlformats.org/presentationml/2006/main">
  <p:tag name="TIMING" val="|7.1|14.1|0.9|6.8"/>
</p:tagLst>
</file>

<file path=ppt/tags/tag3.xml><?xml version="1.0" encoding="utf-8"?>
<p:tagLst xmlns:a="http://schemas.openxmlformats.org/drawingml/2006/main" xmlns:r="http://schemas.openxmlformats.org/officeDocument/2006/relationships" xmlns:p="http://schemas.openxmlformats.org/presentationml/2006/main">
  <p:tag name="TIMING" val="|27.3"/>
</p:tagLst>
</file>

<file path=ppt/tags/tag4.xml><?xml version="1.0" encoding="utf-8"?>
<p:tagLst xmlns:a="http://schemas.openxmlformats.org/drawingml/2006/main" xmlns:r="http://schemas.openxmlformats.org/officeDocument/2006/relationships" xmlns:p="http://schemas.openxmlformats.org/presentationml/2006/main">
  <p:tag name="TIMING" val="|5.3|4.5|5"/>
</p:tagLst>
</file>

<file path=ppt/tags/tag5.xml><?xml version="1.0" encoding="utf-8"?>
<p:tagLst xmlns:a="http://schemas.openxmlformats.org/drawingml/2006/main" xmlns:r="http://schemas.openxmlformats.org/officeDocument/2006/relationships" xmlns:p="http://schemas.openxmlformats.org/presentationml/2006/main">
  <p:tag name="TIMING" val="|16|2.5|0.9"/>
</p:tagLst>
</file>

<file path=ppt/theme/theme1.xml><?xml version="1.0" encoding="utf-8"?>
<a:theme xmlns:a="http://schemas.openxmlformats.org/drawingml/2006/main" name="DSC640">
  <a:themeElements>
    <a:clrScheme name="DSC640_Presentation">
      <a:dk1>
        <a:sysClr val="windowText" lastClr="000000"/>
      </a:dk1>
      <a:lt1>
        <a:sysClr val="window" lastClr="FFFFFF"/>
      </a:lt1>
      <a:dk2>
        <a:srgbClr val="44546A"/>
      </a:dk2>
      <a:lt2>
        <a:srgbClr val="E7E6E6"/>
      </a:lt2>
      <a:accent1>
        <a:srgbClr val="C6D630"/>
      </a:accent1>
      <a:accent2>
        <a:srgbClr val="D6A954"/>
      </a:accent2>
      <a:accent3>
        <a:srgbClr val="40A36F"/>
      </a:accent3>
      <a:accent4>
        <a:srgbClr val="458FD6"/>
      </a:accent4>
      <a:accent5>
        <a:srgbClr val="9F3ED6"/>
      </a:accent5>
      <a:accent6>
        <a:srgbClr val="A33B35"/>
      </a:accent6>
      <a:hlink>
        <a:srgbClr val="C6D630"/>
      </a:hlink>
      <a:folHlink>
        <a:srgbClr val="C6D630"/>
      </a:folHlink>
    </a:clrScheme>
    <a:fontScheme name="Custom 155">
      <a:majorFont>
        <a:latin typeface="Garamond"/>
        <a:ea typeface=""/>
        <a:cs typeface=""/>
      </a:majorFont>
      <a:minorFont>
        <a:latin typeface="Corbe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bg1">
              <a:lumMod val="95000"/>
            </a:schemeClr>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chor="ctr">
        <a:noAutofit/>
      </a:bodyPr>
      <a:lstStyle>
        <a:defPPr algn="ctr">
          <a:defRPr sz="2800" b="1" dirty="0" smtClean="0">
            <a:solidFill>
              <a:schemeClr val="bg1"/>
            </a:solidFill>
            <a:latin typeface="Corbel" panose="020B0503020204020204" pitchFamily="34" charset="0"/>
          </a:defRPr>
        </a:defPPr>
      </a:lstStyle>
    </a:txDef>
  </a:objectDefaults>
  <a:extraClrSchemeLst/>
  <a:extLst>
    <a:ext uri="{05A4C25C-085E-4340-85A3-A5531E510DB2}">
      <thm15:themeFamily xmlns:thm15="http://schemas.microsoft.com/office/thememl/2012/main" name="DSC640" id="{F6D7A739-758A-4E86-8E9C-D0AC72141D02}" vid="{B6D8838A-3803-4A61-A5BE-498DE1E7D8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56C3F92-CC28-42D8-BF09-0770755510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A6D3478-2986-4664-940C-67E0CAA21E04}">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B116C154-5A0F-4CDC-8C15-D2E21584649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DSC640</Template>
  <TotalTime>4335</TotalTime>
  <Words>979</Words>
  <Application>Microsoft Office PowerPoint</Application>
  <PresentationFormat>Widescreen</PresentationFormat>
  <Paragraphs>87</Paragraphs>
  <Slides>12</Slides>
  <Notes>11</Notes>
  <HiddenSlides>0</HiddenSlides>
  <MMClips>11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Corbel</vt:lpstr>
      <vt:lpstr>Garamond</vt:lpstr>
      <vt:lpstr>inherit</vt:lpstr>
      <vt:lpstr>DSC640</vt:lpstr>
      <vt:lpstr>Milestone 5: Presentation</vt:lpstr>
      <vt:lpstr>Are you a No-Kill ?</vt:lpstr>
      <vt:lpstr>PowerPoint Presentation</vt:lpstr>
      <vt:lpstr>Where we are now…</vt:lpstr>
      <vt:lpstr>PowerPoint Presentation</vt:lpstr>
      <vt:lpstr>PowerPoint Presentation</vt:lpstr>
      <vt:lpstr>PowerPoint Presentation</vt:lpstr>
      <vt:lpstr>Where we came from…</vt:lpstr>
      <vt:lpstr>Let’s Recap</vt:lpstr>
      <vt:lpstr>PowerPoint Presentation</vt:lpstr>
      <vt:lpstr>PowerPoint Presentation</vt:lpstr>
      <vt:lpstr>Are you a No-Kill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Milestone 5: Presentation</dc:title>
  <dc:creator>Rebecca Lewis</dc:creator>
  <cp:lastModifiedBy>Rebecca Lewis</cp:lastModifiedBy>
  <cp:revision>16</cp:revision>
  <dcterms:created xsi:type="dcterms:W3CDTF">2020-11-15T18:26:24Z</dcterms:created>
  <dcterms:modified xsi:type="dcterms:W3CDTF">2020-11-18T18:56:02Z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